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Lst>
  <p:sldSz cy="5143500" cx="9144000"/>
  <p:notesSz cx="6858000" cy="9144000"/>
  <p:embeddedFontLst>
    <p:embeddedFont>
      <p:font typeface="Asap Condensed"/>
      <p:regular r:id="rId78"/>
      <p:bold r:id="rId79"/>
      <p:italic r:id="rId80"/>
      <p:boldItalic r:id="rId81"/>
    </p:embeddedFont>
    <p:embeddedFont>
      <p:font typeface="Sofia Sans Extra Condensed SemiBold"/>
      <p:regular r:id="rId82"/>
      <p:bold r:id="rId83"/>
      <p:italic r:id="rId84"/>
      <p:boldItalic r:id="rId85"/>
    </p:embeddedFont>
    <p:embeddedFont>
      <p:font typeface="Sofia Sans Extra Condensed"/>
      <p:regular r:id="rId86"/>
      <p:bold r:id="rId87"/>
      <p:italic r:id="rId88"/>
      <p:boldItalic r:id="rId89"/>
    </p:embeddedFont>
    <p:embeddedFont>
      <p:font typeface="Sofia Sans Extra Condensed ExtraBold"/>
      <p:bold r:id="rId90"/>
      <p:boldItalic r:id="rId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SofiaSansExtraCondensedSemiBold-italic.fntdata"/><Relationship Id="rId83" Type="http://schemas.openxmlformats.org/officeDocument/2006/relationships/font" Target="fonts/SofiaSansExtraCondensedSemiBold-bold.fntdata"/><Relationship Id="rId42" Type="http://schemas.openxmlformats.org/officeDocument/2006/relationships/slide" Target="slides/slide36.xml"/><Relationship Id="rId86" Type="http://schemas.openxmlformats.org/officeDocument/2006/relationships/font" Target="fonts/SofiaSansExtraCondensed-regular.fntdata"/><Relationship Id="rId41" Type="http://schemas.openxmlformats.org/officeDocument/2006/relationships/slide" Target="slides/slide35.xml"/><Relationship Id="rId85" Type="http://schemas.openxmlformats.org/officeDocument/2006/relationships/font" Target="fonts/SofiaSansExtraCondensedSemiBold-boldItalic.fntdata"/><Relationship Id="rId44" Type="http://schemas.openxmlformats.org/officeDocument/2006/relationships/slide" Target="slides/slide38.xml"/><Relationship Id="rId88" Type="http://schemas.openxmlformats.org/officeDocument/2006/relationships/font" Target="fonts/SofiaSansExtraCondensed-italic.fntdata"/><Relationship Id="rId43" Type="http://schemas.openxmlformats.org/officeDocument/2006/relationships/slide" Target="slides/slide37.xml"/><Relationship Id="rId87" Type="http://schemas.openxmlformats.org/officeDocument/2006/relationships/font" Target="fonts/SofiaSansExtraCondensed-bold.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SofiaSansExtraCondensed-boldItalic.fntdata"/><Relationship Id="rId80" Type="http://schemas.openxmlformats.org/officeDocument/2006/relationships/font" Target="fonts/AsapCondensed-italic.fntdata"/><Relationship Id="rId82" Type="http://schemas.openxmlformats.org/officeDocument/2006/relationships/font" Target="fonts/SofiaSansExtraCondensedSemiBold-regular.fntdata"/><Relationship Id="rId81" Type="http://schemas.openxmlformats.org/officeDocument/2006/relationships/font" Target="fonts/AsapCondensed-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font" Target="fonts/AsapCondensed-bold.fntdata"/><Relationship Id="rId34" Type="http://schemas.openxmlformats.org/officeDocument/2006/relationships/slide" Target="slides/slide28.xml"/><Relationship Id="rId78" Type="http://schemas.openxmlformats.org/officeDocument/2006/relationships/font" Target="fonts/AsapCondensed-regular.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SofiaSansExtraCondensedExtraBold-boldItalic.fntdata"/><Relationship Id="rId90" Type="http://schemas.openxmlformats.org/officeDocument/2006/relationships/font" Target="fonts/SofiaSansExtraCondensedExtraBold-bold.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gif>
</file>

<file path=ppt/media/image12.png>
</file>

<file path=ppt/media/image13.jpg>
</file>

<file path=ppt/media/image14.png>
</file>

<file path=ppt/media/image15.gif>
</file>

<file path=ppt/media/image16.gif>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gif>
</file>

<file path=ppt/media/image34.png>
</file>

<file path=ppt/media/image35.png>
</file>

<file path=ppt/media/image36.gif>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2df102d1c3_0_1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Thanks for coming to my talk “Permission Impossible Dead Reckoning Pain” today, where I will be telling you a story about a real life project that I had to do that became the inspiration for this talk</a:t>
            </a:r>
            <a:endParaRPr/>
          </a:p>
        </p:txBody>
      </p:sp>
      <p:sp>
        <p:nvSpPr>
          <p:cNvPr id="115" name="Google Shape;115;g32df102d1c3_0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2df102d1c3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32df102d1c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2df102d1c3_0_9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g32df102d1c3_0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2df102d1c3_0_10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g32df102d1c3_0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2df102d1c3_0_11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g32df102d1c3_0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274d178cc5_0_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&lt;Hair Pulling Gesture&gt;</a:t>
            </a:r>
            <a:endParaRPr/>
          </a:p>
        </p:txBody>
      </p:sp>
      <p:sp>
        <p:nvSpPr>
          <p:cNvPr id="278" name="Google Shape;278;g3274d178cc5_0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5ba32aaeac_2_7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hence  … the Title of my talk today</a:t>
            </a:r>
            <a:endParaRPr/>
          </a:p>
        </p:txBody>
      </p:sp>
      <p:sp>
        <p:nvSpPr>
          <p:cNvPr id="291" name="Google Shape;291;g25ba32aaeac_2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2df102d1c3_0_14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 fast forward 2.5 </a:t>
            </a:r>
            <a:r>
              <a:rPr lang="en-GB"/>
              <a:t>months later … like most IT Projects this one was later as well …</a:t>
            </a:r>
            <a:endParaRPr/>
          </a:p>
        </p:txBody>
      </p:sp>
      <p:sp>
        <p:nvSpPr>
          <p:cNvPr id="301" name="Google Shape;301;g32df102d1c3_0_1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274d178cc5_0_1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 actually </a:t>
            </a:r>
            <a:r>
              <a:rPr lang="en-GB"/>
              <a:t>delivered</a:t>
            </a:r>
            <a:r>
              <a:rPr lang="en-GB"/>
              <a:t> the project, and I didn’t break production as I predicted</a:t>
            </a:r>
            <a:endParaRPr/>
          </a:p>
        </p:txBody>
      </p:sp>
      <p:sp>
        <p:nvSpPr>
          <p:cNvPr id="314" name="Google Shape;314;g3274d178cc5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2df102d1c3_0_1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when I got a chance to lie down and reflect upon what I did, what I really should have done was …</a:t>
            </a:r>
            <a:endParaRPr/>
          </a:p>
        </p:txBody>
      </p:sp>
      <p:sp>
        <p:nvSpPr>
          <p:cNvPr id="327" name="Google Shape;327;g32df102d1c3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3274d178cc5_0_10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is to jump out of the </a:t>
            </a:r>
            <a:r>
              <a:rPr lang="en-GB"/>
              <a:t>building</a:t>
            </a:r>
            <a:r>
              <a:rPr lang="en-GB"/>
              <a:t> and ran for my life and my sanity. The stress of </a:t>
            </a:r>
            <a:r>
              <a:rPr lang="en-GB"/>
              <a:t>delivering</a:t>
            </a:r>
            <a:r>
              <a:rPr lang="en-GB"/>
              <a:t> thisproject was pretty intense, and I could see me repeating this exercise again. FBs had new features on their roadmap that would require new User Classes and this exercise would be surely repeated. And guess who’s doing this project again?</a:t>
            </a:r>
            <a:endParaRPr/>
          </a:p>
        </p:txBody>
      </p:sp>
      <p:sp>
        <p:nvSpPr>
          <p:cNvPr id="340" name="Google Shape;340;g3274d178cc5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5ba32aaeac_2_37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before I begin …. &lt;Acknowledgement of Country”</a:t>
            </a:r>
            <a:endParaRPr/>
          </a:p>
        </p:txBody>
      </p:sp>
      <p:sp>
        <p:nvSpPr>
          <p:cNvPr id="125" name="Google Shape;125;g25ba32aaeac_2_3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2df102d1c3_0_16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And on reflection I thought, there has to be a better way of introducing a new user class to the system. And I could see this was going to happen again in the coming months as FBs introduced new features and inevitable new user classes along the way.</a:t>
            </a:r>
            <a:endParaRPr/>
          </a:p>
        </p:txBody>
      </p:sp>
      <p:sp>
        <p:nvSpPr>
          <p:cNvPr id="353" name="Google Shape;353;g32df102d1c3_0_1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274d178cc5_0_2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I’ll be talking about a better way of doing this in the next </a:t>
            </a:r>
            <a:r>
              <a:rPr lang="en-GB"/>
              <a:t>segment</a:t>
            </a:r>
            <a:r>
              <a:rPr lang="en-GB"/>
              <a:t> of the talk</a:t>
            </a:r>
            <a:endParaRPr/>
          </a:p>
        </p:txBody>
      </p:sp>
      <p:sp>
        <p:nvSpPr>
          <p:cNvPr id="366" name="Google Shape;366;g3274d178cc5_0_2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277e24bb58_1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g3277e24bb58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3277e24bb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3277e24bb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3277e24bb5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3277e24bb5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When you’re talking about Application Security, permissions, </a:t>
            </a:r>
            <a:r>
              <a:rPr lang="en-GB"/>
              <a:t>identity etc, what you’re really talking about is Authentication and Authorization, which both go hand in hand.</a:t>
            </a:r>
            <a:br>
              <a:rPr lang="en-GB"/>
            </a:br>
            <a:r>
              <a:rPr lang="en-GB"/>
              <a:t>But it’s common for people to confuse the 2.</a:t>
            </a:r>
            <a:br>
              <a:rPr lang="en-GB"/>
            </a:br>
            <a:br>
              <a:rPr lang="en-GB"/>
            </a:br>
            <a:r>
              <a:rPr lang="en-GB"/>
              <a:t> So let’s first talk about what these 2 things really are.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32786869d1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32786869d1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333f09876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333f09876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Ethan Hunt, what a nightmare to Authenticate, eh?</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327b71117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327b71117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We’ve all been with with a partner that likes to say stamp her authority and say No</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32786869d1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32786869d1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3277e24bb58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3277e24bb58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Before we start getting deeper, I wanted to quickly paint you a picture of how Authorization worked at FBs.</a:t>
            </a:r>
            <a:br>
              <a:rPr lang="en-GB"/>
            </a:br>
            <a:r>
              <a:rPr lang="en-GB"/>
              <a:t>Now, I know the picture is slightly blurry here.</a:t>
            </a:r>
            <a:br>
              <a:rPr lang="en-GB"/>
            </a:br>
            <a:br>
              <a:rPr lang="en-GB"/>
            </a:br>
            <a:r>
              <a:rPr lang="en-GB"/>
              <a:t>The main thing to note is that all systems are pointing to the </a:t>
            </a:r>
            <a:r>
              <a:rPr lang="en-GB"/>
              <a:t>system</a:t>
            </a:r>
            <a:r>
              <a:rPr lang="en-GB"/>
              <a:t> in the middle called MasterLock</a:t>
            </a:r>
            <a:br>
              <a:rPr lang="en-GB"/>
            </a:br>
            <a:br>
              <a:rPr lang="en-GB"/>
            </a:br>
            <a:r>
              <a:rPr lang="en-GB"/>
              <a:t>MasterLock is FB’s Core AuthN + AuthZ System.</a:t>
            </a:r>
            <a:br>
              <a:rPr lang="en-GB"/>
            </a:b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74d178cc5_0_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I’m an Apple Fanboi … despite doing this presentation using a Fake Apple Laptop</a:t>
            </a:r>
            <a:endParaRPr/>
          </a:p>
        </p:txBody>
      </p:sp>
      <p:sp>
        <p:nvSpPr>
          <p:cNvPr id="137" name="Google Shape;137;g3274d178cc5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3312c9baaf9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3312c9baaf9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you can imagine, everything depended on Masterlock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Let’s look at an example  of the 1 of the 933 places I had to check</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33111a5f8a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33111a5f8a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let’s look at an example  of the 1 of the 933 places I had to check</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3312d5a8ab0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3312d5a8ab0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let’s look at an example  of the 1 of the 933 places I had to check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33111a5f8a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33111a5f8a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let’s look at an example  of the 1 of the 933 places I had to check</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312c9baaf9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312c9baaf9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 things to note is that we have 3 places and multipel calls doing the whole AuthN + AuthZ </a:t>
            </a:r>
            <a:r>
              <a:rPr lang="en-GB"/>
              <a:t>sequence. </a:t>
            </a:r>
            <a:r>
              <a:rPr lang="en-GB"/>
              <a:t>This sequence is taking up to 600ms</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3277e24bb5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3277e24bb5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Everyone has seen this type of code before right? </a:t>
            </a:r>
            <a:r>
              <a:rPr lang="en-GB">
                <a:solidFill>
                  <a:schemeClr val="dk1"/>
                </a:solidFill>
              </a:rPr>
              <a:t>Imagine changing / analysing 933 instances of code like this throughout your entire SAAS application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32786869d1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32786869d1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327b71117c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327b71117c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327b71117c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327b71117c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Just filled my Cat meme Quota. Check.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2822494c6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32822494c6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a:t>
            </a:r>
            <a:r>
              <a:rPr lang="en-GB"/>
              <a:t>during</a:t>
            </a:r>
            <a:r>
              <a:rPr lang="en-GB"/>
              <a:t> my research, I can across something called ABAC.</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274d178cc5_0_6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If you’ve been in the industry for 30 years, all your stories starts </a:t>
            </a:r>
            <a:r>
              <a:rPr lang="en-GB"/>
              <a:t>with</a:t>
            </a:r>
            <a:r>
              <a:rPr lang="en-GB"/>
              <a:t> “Once upon a Time …”</a:t>
            </a:r>
            <a:endParaRPr/>
          </a:p>
        </p:txBody>
      </p:sp>
      <p:sp>
        <p:nvSpPr>
          <p:cNvPr id="151" name="Google Shape;151;g3274d178cc5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3277e24bb5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3277e24bb5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32822494c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32822494c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32822494c6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32822494c6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XACML seems to be standard way of doing ABAC</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329dfbdb2c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329dfbdb2c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“XML is like violence: if it doesn’t solve your problem, you aren’t using enough of it.” - Chris R Maden, American Data Analyst &amp; Programmer</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329dfbdb2c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329dfbdb2c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Is like trying to sell a really bad trade to a rival to your angry and confused fan base. Any Luka / Mavericks / NBA fans out here?</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32822494c6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32822494c6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And quickly came to the conclusion, this is not THE way, if I want to live</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329dfbdb2c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329dfbdb2c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Then I came across something called Google Zanzibar. ….. And you might be </a:t>
            </a:r>
            <a:r>
              <a:rPr lang="en-GB"/>
              <a:t>thinking</a:t>
            </a:r>
            <a:r>
              <a:rPr lang="en-GB"/>
              <a:t>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32822494c6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32822494c6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is it their famous salad bar in their staff restaurants? Sadly, it isn’t.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32822494c6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32822494c6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50ms is considered a good time for an Authorisation call. In FBs, we had to increase our DataDog latency budget from 250ms to 600ms.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329dfbdb2c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329dfbdb2c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50ms is considered a good time for an Authorisation call. In FBs, we had to increase our DataDog latency budget from 250ms to 600ms. Now you need to be wary, when you see the word PlanetScale bandied about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274d178cc5_0_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FreshBooks is an Accounting Platform, main market US/Canada, 1 million plus </a:t>
            </a:r>
            <a:r>
              <a:rPr lang="en-GB"/>
              <a:t>users</a:t>
            </a:r>
            <a:r>
              <a:rPr lang="en-GB"/>
              <a:t> worldwide, worked as a Principal Engineer</a:t>
            </a:r>
            <a:endParaRPr/>
          </a:p>
        </p:txBody>
      </p:sp>
      <p:sp>
        <p:nvSpPr>
          <p:cNvPr id="163" name="Google Shape;163;g3274d178cc5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32df102d1c3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32df102d1c3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Should be very wary when someone mentions PlanetScale, because this is what it usually means. </a:t>
            </a:r>
            <a:r>
              <a:rPr lang="en-GB"/>
              <a:t>Remember</a:t>
            </a:r>
            <a:r>
              <a:rPr lang="en-GB"/>
              <a:t> Kubernetes? Who’s used Kubernetes and got their </a:t>
            </a:r>
            <a:r>
              <a:rPr lang="en-GB"/>
              <a:t>fingers</a:t>
            </a:r>
            <a:r>
              <a:rPr lang="en-GB"/>
              <a:t> burnt? Netflix and Microservices anyone?</a:t>
            </a:r>
            <a:endParaRPr/>
          </a:p>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329dfbdb2c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329dfbdb2c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 want to re-emphasise that if your use case lies within the blue points above, you should probably stick to RBAC, but perhaps use a solution that doesn’t imbed those Authorization </a:t>
            </a:r>
            <a:r>
              <a:rPr lang="en-GB"/>
              <a:t>logic in code as I demonstrated earlier</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32daaaaff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32daaaaff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my earlier slide, I mentioned 2 trillion relation tuples, so that was a hint of what Zanzibar uses underneath</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329dfbdb2c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329dfbdb2c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At the heart of ReBAC, as the name implies is describing relationships between objects as a graph or a tuple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329dfbdb2c5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329dfbdb2c5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From conceptual viewpoint, Attributes &gt; Relationships &gt; Roles. If you’re thinking about moving from RBAC to ReBAC, the above graph tells you that a natural migration path exists</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32daaaaff4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32daaaaff4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32daaaaff4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32daaaaff4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XACML seems to be standard way of doing ABAC</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329dfbdb2c5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329dfbdb2c5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Google Zanzibar is not open source, but they did release a white paper on it. </a:t>
            </a:r>
            <a:r>
              <a:rPr lang="en-GB"/>
              <a:t>50ms is considered a good time for an Authorisation call. In FBs, we had to increase our DataDog latency budget from 250ms to 600ms.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32daaaaff4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32daaaaff4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Google Zanzibar is not open source, but they did release a white paper on it. </a:t>
            </a:r>
            <a:r>
              <a:rPr lang="en-GB">
                <a:solidFill>
                  <a:schemeClr val="dk1"/>
                </a:solidFill>
              </a:rPr>
              <a:t>I’ll be doing a quick demo showcasing ReBAC concepts in Topaz</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329dfbdb2c5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329dfbdb2c5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4A4D57"/>
                </a:solidFill>
                <a:highlight>
                  <a:srgbClr val="FFFFFF"/>
                </a:highlight>
              </a:rPr>
              <a:t>Open Policy Agent is an Cloud Native Computing Foundation Project that provides a way of declaratively writing policies as code (think Terraform for Policies)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274d178cc5_0_11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g3274d178cc5_0_1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32bd63d40a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32bd63d40a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ID Providers does the Auth part (and you can connect external ones)</a:t>
            </a:r>
            <a:br>
              <a:rPr lang="en-GB"/>
            </a:br>
            <a:r>
              <a:rPr lang="en-GB"/>
              <a:t>Policy Repos are your data stores of your policies </a:t>
            </a:r>
            <a:br>
              <a:rPr lang="en-GB"/>
            </a:br>
            <a:r>
              <a:rPr lang="en-GB"/>
              <a:t>SIEM - Security Information and Event Managment - Real-time visibility across an organization's information security systems</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32bd63d40a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32bd63d40a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It’s using json, not violent XML as you can see.  And this code sample is an example authorization check to see if the Subject is able to view Tenant’s detail by checking to see if it’s in the viewer membership</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32bd63d40ad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32bd63d40ad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check is to see if the user has a “can_read” relationship defined against this particular document</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32bd63d40a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32bd63d40a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is basically a policy to check if the person being checked is working in Sales and during working hours</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329dfbdb2c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329dfbdb2c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&lt;Show Code exam ple&gt;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33111a5f8a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33111a5f8a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&lt;Show Code exam ple&gt;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3312c9baaf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3312c9baaf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&lt;Show Code exam ple&gt;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33397a12ff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33397a12ff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3277e24bb5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3277e24bb5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 matter how mission impossible a situation might be, there are always </a:t>
            </a:r>
            <a:r>
              <a:rPr lang="en-GB"/>
              <a:t>solutions</a:t>
            </a:r>
            <a:r>
              <a:rPr lang="en-GB"/>
              <a:t> out there.</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3312c9baaf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3312c9baaf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274d178cc5_0_12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And if you’re wondering what a Firm Accountant is</a:t>
            </a:r>
            <a:endParaRPr/>
          </a:p>
        </p:txBody>
      </p:sp>
      <p:sp>
        <p:nvSpPr>
          <p:cNvPr id="188" name="Google Shape;188;g3274d178cc5_0_1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32822494c6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32822494c6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333f09876f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333f09876f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274d178cc5_0_2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and the firm stare ….</a:t>
            </a:r>
            <a:endParaRPr/>
          </a:p>
        </p:txBody>
      </p:sp>
      <p:sp>
        <p:nvSpPr>
          <p:cNvPr id="200" name="Google Shape;200;g3274d178cc5_0_2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274d178cc5_0_2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Basically like an external </a:t>
            </a:r>
            <a:r>
              <a:rPr lang="en-GB"/>
              <a:t>Accountant</a:t>
            </a:r>
            <a:r>
              <a:rPr lang="en-GB"/>
              <a:t> or Auditor that shares some but not all access rights as your regular accountant</a:t>
            </a:r>
            <a:endParaRPr/>
          </a:p>
        </p:txBody>
      </p:sp>
      <p:sp>
        <p:nvSpPr>
          <p:cNvPr id="213" name="Google Shape;213;g3274d178cc5_0_2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6" name="Shape 56"/>
        <p:cNvGrpSpPr/>
        <p:nvPr/>
      </p:nvGrpSpPr>
      <p:grpSpPr>
        <a:xfrm>
          <a:off x="0" y="0"/>
          <a:ext cx="0" cy="0"/>
          <a:chOff x="0" y="0"/>
          <a:chExt cx="0" cy="0"/>
        </a:xfrm>
      </p:grpSpPr>
      <p:sp>
        <p:nvSpPr>
          <p:cNvPr id="57" name="Google Shape;57;p14"/>
          <p:cNvSpPr/>
          <p:nvPr>
            <p:ph idx="2" type="pic"/>
          </p:nvPr>
        </p:nvSpPr>
        <p:spPr>
          <a:xfrm>
            <a:off x="632801" y="1273628"/>
            <a:ext cx="2890200" cy="38700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8" name="Shape 58"/>
        <p:cNvGrpSpPr/>
        <p:nvPr/>
      </p:nvGrpSpPr>
      <p:grpSpPr>
        <a:xfrm>
          <a:off x="0" y="0"/>
          <a:ext cx="0" cy="0"/>
          <a:chOff x="0" y="0"/>
          <a:chExt cx="0" cy="0"/>
        </a:xfrm>
      </p:grpSpPr>
      <p:sp>
        <p:nvSpPr>
          <p:cNvPr id="59" name="Google Shape;59;p15"/>
          <p:cNvSpPr/>
          <p:nvPr>
            <p:ph idx="2" type="pic"/>
          </p:nvPr>
        </p:nvSpPr>
        <p:spPr>
          <a:xfrm>
            <a:off x="5638800" y="1153886"/>
            <a:ext cx="3190200" cy="40116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60" name="Shape 60"/>
        <p:cNvGrpSpPr/>
        <p:nvPr/>
      </p:nvGrpSpPr>
      <p:grpSpPr>
        <a:xfrm>
          <a:off x="0" y="0"/>
          <a:ext cx="0" cy="0"/>
          <a:chOff x="0" y="0"/>
          <a:chExt cx="0" cy="0"/>
        </a:xfrm>
      </p:grpSpPr>
      <p:sp>
        <p:nvSpPr>
          <p:cNvPr id="61" name="Google Shape;61;p16"/>
          <p:cNvSpPr/>
          <p:nvPr>
            <p:ph idx="2" type="pic"/>
          </p:nvPr>
        </p:nvSpPr>
        <p:spPr>
          <a:xfrm>
            <a:off x="466726" y="1190626"/>
            <a:ext cx="1693500" cy="1078800"/>
          </a:xfrm>
          <a:prstGeom prst="rect">
            <a:avLst/>
          </a:prstGeom>
          <a:noFill/>
          <a:ln>
            <a:noFill/>
          </a:ln>
        </p:spPr>
      </p:sp>
      <p:sp>
        <p:nvSpPr>
          <p:cNvPr id="62" name="Google Shape;62;p16"/>
          <p:cNvSpPr/>
          <p:nvPr>
            <p:ph idx="3" type="pic"/>
          </p:nvPr>
        </p:nvSpPr>
        <p:spPr>
          <a:xfrm>
            <a:off x="465581" y="2269435"/>
            <a:ext cx="2409900" cy="1609800"/>
          </a:xfrm>
          <a:prstGeom prst="rect">
            <a:avLst/>
          </a:prstGeom>
          <a:noFill/>
          <a:ln>
            <a:noFill/>
          </a:ln>
        </p:spPr>
      </p:sp>
      <p:sp>
        <p:nvSpPr>
          <p:cNvPr id="63" name="Google Shape;63;p16"/>
          <p:cNvSpPr/>
          <p:nvPr>
            <p:ph idx="4" type="pic"/>
          </p:nvPr>
        </p:nvSpPr>
        <p:spPr>
          <a:xfrm>
            <a:off x="2160258" y="1186070"/>
            <a:ext cx="1623000" cy="1090200"/>
          </a:xfrm>
          <a:prstGeom prst="rect">
            <a:avLst/>
          </a:prstGeom>
          <a:noFill/>
          <a:ln>
            <a:noFill/>
          </a:ln>
        </p:spPr>
      </p:sp>
      <p:sp>
        <p:nvSpPr>
          <p:cNvPr id="64" name="Google Shape;64;p16"/>
          <p:cNvSpPr/>
          <p:nvPr>
            <p:ph idx="5" type="pic"/>
          </p:nvPr>
        </p:nvSpPr>
        <p:spPr>
          <a:xfrm>
            <a:off x="2875406" y="2273990"/>
            <a:ext cx="2290226" cy="1605132"/>
          </a:xfrm>
          <a:prstGeom prst="rect">
            <a:avLst/>
          </a:prstGeom>
          <a:noFill/>
          <a:ln>
            <a:noFill/>
          </a:ln>
        </p:spPr>
      </p:sp>
      <p:sp>
        <p:nvSpPr>
          <p:cNvPr id="65" name="Google Shape;65;p16"/>
          <p:cNvSpPr/>
          <p:nvPr>
            <p:ph idx="6" type="pic"/>
          </p:nvPr>
        </p:nvSpPr>
        <p:spPr>
          <a:xfrm>
            <a:off x="3783390" y="1190624"/>
            <a:ext cx="1604373" cy="1089971"/>
          </a:xfrm>
          <a:prstGeom prst="rect">
            <a:avLst/>
          </a:prstGeom>
          <a:noFill/>
          <a:ln>
            <a:noFill/>
          </a:ln>
        </p:spPr>
      </p:sp>
      <p:sp>
        <p:nvSpPr>
          <p:cNvPr id="66" name="Google Shape;66;p16"/>
          <p:cNvSpPr/>
          <p:nvPr>
            <p:ph idx="7" type="pic"/>
          </p:nvPr>
        </p:nvSpPr>
        <p:spPr>
          <a:xfrm>
            <a:off x="5387764" y="1184020"/>
            <a:ext cx="1433795" cy="1092248"/>
          </a:xfrm>
          <a:prstGeom prst="rect">
            <a:avLst/>
          </a:prstGeom>
          <a:noFill/>
          <a:ln>
            <a:noFill/>
          </a:ln>
        </p:spPr>
      </p:sp>
      <p:sp>
        <p:nvSpPr>
          <p:cNvPr id="67" name="Google Shape;67;p16"/>
          <p:cNvSpPr/>
          <p:nvPr>
            <p:ph idx="8" type="pic"/>
          </p:nvPr>
        </p:nvSpPr>
        <p:spPr>
          <a:xfrm>
            <a:off x="5165632" y="2276267"/>
            <a:ext cx="1655926" cy="1596251"/>
          </a:xfrm>
          <a:prstGeom prst="rect">
            <a:avLst/>
          </a:prstGeom>
          <a:noFill/>
          <a:ln>
            <a:noFill/>
          </a:ln>
        </p:spPr>
      </p:sp>
      <p:sp>
        <p:nvSpPr>
          <p:cNvPr id="68" name="Google Shape;68;p16"/>
          <p:cNvSpPr/>
          <p:nvPr>
            <p:ph idx="9" type="pic"/>
          </p:nvPr>
        </p:nvSpPr>
        <p:spPr>
          <a:xfrm>
            <a:off x="6812861" y="1184019"/>
            <a:ext cx="1798735" cy="2681895"/>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9" name="Shape 69"/>
        <p:cNvGrpSpPr/>
        <p:nvPr/>
      </p:nvGrpSpPr>
      <p:grpSpPr>
        <a:xfrm>
          <a:off x="0" y="0"/>
          <a:ext cx="0" cy="0"/>
          <a:chOff x="0" y="0"/>
          <a:chExt cx="0" cy="0"/>
        </a:xfrm>
      </p:grpSpPr>
      <p:sp>
        <p:nvSpPr>
          <p:cNvPr id="70" name="Google Shape;70;p17"/>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7"/>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2" name="Google Shape;72;p17"/>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3" name="Google Shape;73;p17"/>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4" name="Google Shape;74;p17"/>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8" name="Shape 78"/>
        <p:cNvGrpSpPr/>
        <p:nvPr/>
      </p:nvGrpSpPr>
      <p:grpSpPr>
        <a:xfrm>
          <a:off x="0" y="0"/>
          <a:ext cx="0" cy="0"/>
          <a:chOff x="0" y="0"/>
          <a:chExt cx="0" cy="0"/>
        </a:xfrm>
      </p:grpSpPr>
      <p:sp>
        <p:nvSpPr>
          <p:cNvPr id="79" name="Google Shape;79;p1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3" name="Shape 83"/>
        <p:cNvGrpSpPr/>
        <p:nvPr/>
      </p:nvGrpSpPr>
      <p:grpSpPr>
        <a:xfrm>
          <a:off x="0" y="0"/>
          <a:ext cx="0" cy="0"/>
          <a:chOff x="0" y="0"/>
          <a:chExt cx="0" cy="0"/>
        </a:xfrm>
      </p:grpSpPr>
      <p:sp>
        <p:nvSpPr>
          <p:cNvPr id="84" name="Google Shape;84;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 name="Google Shape;85;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7" name="Shape 87"/>
        <p:cNvGrpSpPr/>
        <p:nvPr/>
      </p:nvGrpSpPr>
      <p:grpSpPr>
        <a:xfrm>
          <a:off x="0" y="0"/>
          <a:ext cx="0" cy="0"/>
          <a:chOff x="0" y="0"/>
          <a:chExt cx="0" cy="0"/>
        </a:xfrm>
      </p:grpSpPr>
      <p:sp>
        <p:nvSpPr>
          <p:cNvPr id="88" name="Google Shape;88;p20"/>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 name="Google Shape;89;p20"/>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90" name="Google Shape;90;p20"/>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1" name="Google Shape;91;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2" name="Google Shape;92;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4" name="Shape 94"/>
        <p:cNvGrpSpPr/>
        <p:nvPr/>
      </p:nvGrpSpPr>
      <p:grpSpPr>
        <a:xfrm>
          <a:off x="0" y="0"/>
          <a:ext cx="0" cy="0"/>
          <a:chOff x="0" y="0"/>
          <a:chExt cx="0" cy="0"/>
        </a:xfrm>
      </p:grpSpPr>
      <p:sp>
        <p:nvSpPr>
          <p:cNvPr id="95" name="Google Shape;95;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6" name="Google Shape;96;p21"/>
          <p:cNvSpPr/>
          <p:nvPr>
            <p:ph idx="2" type="pic"/>
          </p:nvPr>
        </p:nvSpPr>
        <p:spPr>
          <a:xfrm>
            <a:off x="3887391" y="740569"/>
            <a:ext cx="4629150" cy="3655219"/>
          </a:xfrm>
          <a:prstGeom prst="rect">
            <a:avLst/>
          </a:prstGeom>
          <a:noFill/>
          <a:ln>
            <a:noFill/>
          </a:ln>
        </p:spPr>
      </p:sp>
      <p:sp>
        <p:nvSpPr>
          <p:cNvPr id="97" name="Google Shape;97;p21"/>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8" name="Google Shape;98;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1" name="Shape 101"/>
        <p:cNvGrpSpPr/>
        <p:nvPr/>
      </p:nvGrpSpPr>
      <p:grpSpPr>
        <a:xfrm>
          <a:off x="0" y="0"/>
          <a:ext cx="0" cy="0"/>
          <a:chOff x="0" y="0"/>
          <a:chExt cx="0" cy="0"/>
        </a:xfrm>
      </p:grpSpPr>
      <p:sp>
        <p:nvSpPr>
          <p:cNvPr id="102" name="Google Shape;102;p22"/>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3" name="Google Shape;103;p22"/>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4" name="Google Shape;104;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6" name="Google Shape;106;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7" name="Shape 107"/>
        <p:cNvGrpSpPr/>
        <p:nvPr/>
      </p:nvGrpSpPr>
      <p:grpSpPr>
        <a:xfrm>
          <a:off x="0" y="0"/>
          <a:ext cx="0" cy="0"/>
          <a:chOff x="0" y="0"/>
          <a:chExt cx="0" cy="0"/>
        </a:xfrm>
      </p:grpSpPr>
      <p:sp>
        <p:nvSpPr>
          <p:cNvPr id="108" name="Google Shape;108;p23"/>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9" name="Google Shape;109;p23"/>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1.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Sofia Sans Extra Condensed"/>
              <a:buNone/>
              <a:defRPr b="1" sz="2800">
                <a:solidFill>
                  <a:schemeClr val="dk1"/>
                </a:solidFill>
                <a:latin typeface="Sofia Sans Extra Condensed"/>
                <a:ea typeface="Sofia Sans Extra Condensed"/>
                <a:cs typeface="Sofia Sans Extra Condensed"/>
                <a:sym typeface="Sofia Sans Extra Condensed"/>
              </a:defRPr>
            </a:lvl1pPr>
            <a:lvl2pPr lvl="1">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2pPr>
            <a:lvl3pPr lvl="2">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3pPr>
            <a:lvl4pPr lvl="3">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4pPr>
            <a:lvl5pPr lvl="4">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5pPr>
            <a:lvl6pPr lvl="5">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6pPr>
            <a:lvl7pPr lvl="6">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7pPr>
            <a:lvl8pPr lvl="7">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8pPr>
            <a:lvl9pPr lvl="8">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fia Sans Extra Condensed SemiBold"/>
              <a:buChar char="●"/>
              <a:defRPr sz="1800">
                <a:solidFill>
                  <a:schemeClr val="dk2"/>
                </a:solidFill>
                <a:latin typeface="Sofia Sans Extra Condensed SemiBold"/>
                <a:ea typeface="Sofia Sans Extra Condensed SemiBold"/>
                <a:cs typeface="Sofia Sans Extra Condensed SemiBold"/>
                <a:sym typeface="Sofia Sans Extra Condensed SemiBold"/>
              </a:defRPr>
            </a:lvl1pPr>
            <a:lvl2pPr indent="-317500" lvl="1" marL="914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2pPr>
            <a:lvl3pPr indent="-317500" lvl="2" marL="1371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3pPr>
            <a:lvl4pPr indent="-317500" lvl="3" marL="1828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4pPr>
            <a:lvl5pPr indent="-317500" lvl="4" marL="22860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5pPr>
            <a:lvl6pPr indent="-317500" lvl="5" marL="27432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6pPr>
            <a:lvl7pPr indent="-317500" lvl="6" marL="3200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7pPr>
            <a:lvl8pPr indent="-317500" lvl="7" marL="3657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8pPr>
            <a:lvl9pPr indent="-317500" lvl="8" marL="4114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Sofia Sans Extra Condensed ExtraBold"/>
              <a:buNone/>
              <a:defRPr i="0" sz="3300" u="none" cap="none" strike="noStrike">
                <a:solidFill>
                  <a:schemeClr val="dk1"/>
                </a:solidFill>
                <a:latin typeface="Sofia Sans Extra Condensed ExtraBold"/>
                <a:ea typeface="Sofia Sans Extra Condensed ExtraBold"/>
                <a:cs typeface="Sofia Sans Extra Condensed ExtraBold"/>
                <a:sym typeface="Sofia Sans Extra Condensed ExtraBold"/>
              </a:defRPr>
            </a:lvl1pPr>
            <a:lvl2pPr lvl="1">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2pPr>
            <a:lvl3pPr lvl="2">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3pPr>
            <a:lvl4pPr lvl="3">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4pPr>
            <a:lvl5pPr lvl="4">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5pPr>
            <a:lvl6pPr lvl="5">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6pPr>
            <a:lvl7pPr lvl="6">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7pPr>
            <a:lvl8pPr lvl="7">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8pPr>
            <a:lvl9pPr lvl="8">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Sofia Sans Extra Condensed SemiBold"/>
              <a:buChar char="•"/>
              <a:defRPr i="0" sz="21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1pPr>
            <a:lvl2pPr indent="-342900" lvl="1" marL="914400" marR="0" rtl="0" algn="l">
              <a:lnSpc>
                <a:spcPct val="90000"/>
              </a:lnSpc>
              <a:spcBef>
                <a:spcPts val="400"/>
              </a:spcBef>
              <a:spcAft>
                <a:spcPts val="0"/>
              </a:spcAft>
              <a:buClr>
                <a:schemeClr val="dk1"/>
              </a:buClr>
              <a:buSzPts val="1800"/>
              <a:buFont typeface="Sofia Sans Extra Condensed SemiBold"/>
              <a:buChar char="•"/>
              <a:defRPr i="0" sz="18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2pPr>
            <a:lvl3pPr indent="-323850" lvl="2" marL="1371600" marR="0" rtl="0" algn="l">
              <a:lnSpc>
                <a:spcPct val="90000"/>
              </a:lnSpc>
              <a:spcBef>
                <a:spcPts val="400"/>
              </a:spcBef>
              <a:spcAft>
                <a:spcPts val="0"/>
              </a:spcAft>
              <a:buClr>
                <a:schemeClr val="dk1"/>
              </a:buClr>
              <a:buSzPts val="1500"/>
              <a:buFont typeface="Sofia Sans Extra Condensed SemiBold"/>
              <a:buChar char="•"/>
              <a:defRPr i="0" sz="15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3pPr>
            <a:lvl4pPr indent="-317500" lvl="3" marL="1828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4pPr>
            <a:lvl5pPr indent="-317500" lvl="4" marL="22860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5pPr>
            <a:lvl6pPr indent="-317500" lvl="5" marL="27432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6pPr>
            <a:lvl7pPr indent="-317500" lvl="6" marL="32004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7pPr>
            <a:lvl8pPr indent="-317500" lvl="7" marL="36576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8pPr>
            <a:lvl9pPr indent="-317500" lvl="8" marL="4114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0.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1.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8.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4.png"/><Relationship Id="rId4" Type="http://schemas.openxmlformats.org/officeDocument/2006/relationships/image" Target="../media/image16.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14.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14.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14.png"/><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1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1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1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14.png"/><Relationship Id="rId4" Type="http://schemas.openxmlformats.org/officeDocument/2006/relationships/image" Target="../media/image33.gi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14.png"/><Relationship Id="rId4" Type="http://schemas.openxmlformats.org/officeDocument/2006/relationships/image" Target="../media/image2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1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1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 Id="rId3" Type="http://schemas.openxmlformats.org/officeDocument/2006/relationships/image" Target="../media/image14.png"/><Relationship Id="rId4" Type="http://schemas.openxmlformats.org/officeDocument/2006/relationships/image" Target="../media/image3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image" Target="../media/image14.png"/><Relationship Id="rId4"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14.png"/><Relationship Id="rId4" Type="http://schemas.openxmlformats.org/officeDocument/2006/relationships/image" Target="../media/image36.gi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1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14.png"/><Relationship Id="rId4" Type="http://schemas.openxmlformats.org/officeDocument/2006/relationships/image" Target="../media/image2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 Id="rId3" Type="http://schemas.openxmlformats.org/officeDocument/2006/relationships/image" Target="../media/image1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8.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 Id="rId3" Type="http://schemas.openxmlformats.org/officeDocument/2006/relationships/image" Target="../media/image14.png"/><Relationship Id="rId4" Type="http://schemas.openxmlformats.org/officeDocument/2006/relationships/image" Target="../media/image25.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 Id="rId3" Type="http://schemas.openxmlformats.org/officeDocument/2006/relationships/image" Target="../media/image1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image" Target="../media/image14.png"/><Relationship Id="rId4" Type="http://schemas.openxmlformats.org/officeDocument/2006/relationships/image" Target="../media/image3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 Id="rId3" Type="http://schemas.openxmlformats.org/officeDocument/2006/relationships/image" Target="../media/image14.png"/><Relationship Id="rId4" Type="http://schemas.openxmlformats.org/officeDocument/2006/relationships/image" Target="../media/image34.png"/><Relationship Id="rId5" Type="http://schemas.openxmlformats.org/officeDocument/2006/relationships/image" Target="../media/image1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 Id="rId3" Type="http://schemas.openxmlformats.org/officeDocument/2006/relationships/image" Target="../media/image14.png"/><Relationship Id="rId4" Type="http://schemas.openxmlformats.org/officeDocument/2006/relationships/image" Target="../media/image22.png"/><Relationship Id="rId5" Type="http://schemas.openxmlformats.org/officeDocument/2006/relationships/image" Target="../media/image2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 Id="rId3" Type="http://schemas.openxmlformats.org/officeDocument/2006/relationships/image" Target="../media/image1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 Id="rId3" Type="http://schemas.openxmlformats.org/officeDocument/2006/relationships/image" Target="../media/image14.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7.xml"/><Relationship Id="rId3" Type="http://schemas.openxmlformats.org/officeDocument/2006/relationships/image" Target="../media/image1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 Id="rId3" Type="http://schemas.openxmlformats.org/officeDocument/2006/relationships/image" Target="../media/image1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 Id="rId3" Type="http://schemas.openxmlformats.org/officeDocument/2006/relationships/image" Target="../media/image14.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2.gi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 Id="rId3" Type="http://schemas.openxmlformats.org/officeDocument/2006/relationships/image" Target="../media/image14.png"/><Relationship Id="rId4" Type="http://schemas.openxmlformats.org/officeDocument/2006/relationships/image" Target="../media/image28.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1.xml"/><Relationship Id="rId3" Type="http://schemas.openxmlformats.org/officeDocument/2006/relationships/image" Target="../media/image1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 Id="rId3" Type="http://schemas.openxmlformats.org/officeDocument/2006/relationships/image" Target="../media/image1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 Id="rId3" Type="http://schemas.openxmlformats.org/officeDocument/2006/relationships/image" Target="../media/image1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4.xml"/><Relationship Id="rId3" Type="http://schemas.openxmlformats.org/officeDocument/2006/relationships/image" Target="../media/image1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 Id="rId3" Type="http://schemas.openxmlformats.org/officeDocument/2006/relationships/image" Target="../media/image14.png"/><Relationship Id="rId4" Type="http://schemas.openxmlformats.org/officeDocument/2006/relationships/image" Target="../media/image27.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6.xml"/><Relationship Id="rId3" Type="http://schemas.openxmlformats.org/officeDocument/2006/relationships/image" Target="../media/image14.png"/><Relationship Id="rId4" Type="http://schemas.openxmlformats.org/officeDocument/2006/relationships/image" Target="../media/image2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7.xml"/><Relationship Id="rId3" Type="http://schemas.openxmlformats.org/officeDocument/2006/relationships/image" Target="../media/image1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8.xml"/><Relationship Id="rId3" Type="http://schemas.openxmlformats.org/officeDocument/2006/relationships/image" Target="../media/image14.png"/><Relationship Id="rId4" Type="http://schemas.openxmlformats.org/officeDocument/2006/relationships/image" Target="../media/image15.gi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9.xml"/><Relationship Id="rId3" Type="http://schemas.openxmlformats.org/officeDocument/2006/relationships/image" Target="../media/image14.png"/><Relationship Id="rId4" Type="http://schemas.openxmlformats.org/officeDocument/2006/relationships/image" Target="../media/image31.png"/><Relationship Id="rId5" Type="http://schemas.openxmlformats.org/officeDocument/2006/relationships/image" Target="../media/image29.png"/><Relationship Id="rId6" Type="http://schemas.openxmlformats.org/officeDocument/2006/relationships/image" Target="../media/image3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png"/></Relationships>
</file>

<file path=ppt/slides/_rels/slide70.xml.rels><?xml version="1.0" encoding="UTF-8" standalone="yes"?><Relationships xmlns="http://schemas.openxmlformats.org/package/2006/relationships"><Relationship Id="rId11" Type="http://schemas.openxmlformats.org/officeDocument/2006/relationships/hyperlink" Target="https://workos.com/blog/what-is-rebac-relationship-based-access-control" TargetMode="External"/><Relationship Id="rId10" Type="http://schemas.openxmlformats.org/officeDocument/2006/relationships/hyperlink" Target="https://authzed.com/blog/what-is-google-zanzibar" TargetMode="External"/><Relationship Id="rId13" Type="http://schemas.openxmlformats.org/officeDocument/2006/relationships/hyperlink" Target="https://www.descope.com/blog/post/rbac-vs-rebac" TargetMode="External"/><Relationship Id="rId12" Type="http://schemas.openxmlformats.org/officeDocument/2006/relationships/hyperlink" Target="https://www.permit.io/blog/conditions-vs-relationships-choosing-between-abac-and-rebac" TargetMode="External"/><Relationship Id="rId1" Type="http://schemas.openxmlformats.org/officeDocument/2006/relationships/slideLayout" Target="../slideLayouts/slideLayout12.xml"/><Relationship Id="rId2" Type="http://schemas.openxmlformats.org/officeDocument/2006/relationships/notesSlide" Target="../notesSlides/notesSlide70.xml"/><Relationship Id="rId3" Type="http://schemas.openxmlformats.org/officeDocument/2006/relationships/image" Target="../media/image14.png"/><Relationship Id="rId4" Type="http://schemas.openxmlformats.org/officeDocument/2006/relationships/hyperlink" Target="https://www.permit.io/blog/what-is-abac" TargetMode="External"/><Relationship Id="rId9" Type="http://schemas.openxmlformats.org/officeDocument/2006/relationships/hyperlink" Target="https://zanzibar.tech/2Dy8fNih7E:m:1Y" TargetMode="External"/><Relationship Id="rId15" Type="http://schemas.openxmlformats.org/officeDocument/2006/relationships/hyperlink" Target="https://www.youtube.com/watch?v=oW4QRTke-Oc" TargetMode="External"/><Relationship Id="rId14" Type="http://schemas.openxmlformats.org/officeDocument/2006/relationships/hyperlink" Target="https://www.aserto.com/blog/abac-vs-rebac-fine-grained-access-control" TargetMode="External"/><Relationship Id="rId16" Type="http://schemas.openxmlformats.org/officeDocument/2006/relationships/hyperlink" Target="https://www.youtube.com/watch?v=qn6c-XNLdqw" TargetMode="External"/><Relationship Id="rId5" Type="http://schemas.openxmlformats.org/officeDocument/2006/relationships/hyperlink" Target="https://www.permit.io/blog/what-is-rebac" TargetMode="External"/><Relationship Id="rId6" Type="http://schemas.openxmlformats.org/officeDocument/2006/relationships/hyperlink" Target="https://permify.co/post/relationship-based-access-control-rebac/" TargetMode="External"/><Relationship Id="rId7" Type="http://schemas.openxmlformats.org/officeDocument/2006/relationships/hyperlink" Target="https://www.osohq.com/academy/relationship-based-access-control-rebac" TargetMode="External"/><Relationship Id="rId8" Type="http://schemas.openxmlformats.org/officeDocument/2006/relationships/hyperlink" Target="https://www.descope.com/learn/post/rebac"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descr="A movie poster with a person and a group of people&#10;&#10;Description automatically generated" id="117" name="Google Shape;117;p2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18" name="Google Shape;118;p24"/>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119" name="Google Shape;119;p2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0" name="Google Shape;120;p24"/>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1" name="Google Shape;121;p2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22" name="Google Shape;122;p2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7" name="Shape 227"/>
        <p:cNvGrpSpPr/>
        <p:nvPr/>
      </p:nvGrpSpPr>
      <p:grpSpPr>
        <a:xfrm>
          <a:off x="0" y="0"/>
          <a:ext cx="0" cy="0"/>
          <a:chOff x="0" y="0"/>
          <a:chExt cx="0" cy="0"/>
        </a:xfrm>
      </p:grpSpPr>
      <p:pic>
        <p:nvPicPr>
          <p:cNvPr descr="A close up of a paper&#10;&#10;Description automatically generated" id="228" name="Google Shape;228;p3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29" name="Google Shape;229;p3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30" name="Google Shape;230;p33"/>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31" name="Google Shape;231;p3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2" name="Google Shape;232;p3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3" name="Google Shape;233;p3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34" name="Google Shape;234;p3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35" name="Google Shape;235;p33"/>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36" name="Google Shape;236;p33"/>
          <p:cNvSpPr txBox="1"/>
          <p:nvPr/>
        </p:nvSpPr>
        <p:spPr>
          <a:xfrm>
            <a:off x="554700" y="1854975"/>
            <a:ext cx="80925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potential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0" name="Shape 240"/>
        <p:cNvGrpSpPr/>
        <p:nvPr/>
      </p:nvGrpSpPr>
      <p:grpSpPr>
        <a:xfrm>
          <a:off x="0" y="0"/>
          <a:ext cx="0" cy="0"/>
          <a:chOff x="0" y="0"/>
          <a:chExt cx="0" cy="0"/>
        </a:xfrm>
      </p:grpSpPr>
      <p:pic>
        <p:nvPicPr>
          <p:cNvPr descr="A close up of a paper&#10;&#10;Description automatically generated" id="241" name="Google Shape;241;p3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42" name="Google Shape;242;p3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43" name="Google Shape;243;p34"/>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44" name="Google Shape;244;p3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5" name="Google Shape;245;p3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6" name="Google Shape;246;p3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7" name="Google Shape;247;p3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8" name="Google Shape;248;p34"/>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49" name="Google Shape;249;p34"/>
          <p:cNvSpPr txBox="1"/>
          <p:nvPr/>
        </p:nvSpPr>
        <p:spPr>
          <a:xfrm>
            <a:off x="554700" y="1854975"/>
            <a:ext cx="8092500" cy="11082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a:t>
            </a:r>
            <a:r>
              <a:rPr lang="en-GB" sz="3000">
                <a:solidFill>
                  <a:srgbClr val="2D2D2D"/>
                </a:solidFill>
                <a:latin typeface="Sofia Sans Extra Condensed SemiBold"/>
                <a:ea typeface="Sofia Sans Extra Condensed SemiBold"/>
                <a:cs typeface="Sofia Sans Extra Condensed SemiBold"/>
                <a:sym typeface="Sofia Sans Extra Condensed SemiBold"/>
              </a:rPr>
              <a:t>potential </a:t>
            </a: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3" name="Shape 253"/>
        <p:cNvGrpSpPr/>
        <p:nvPr/>
      </p:nvGrpSpPr>
      <p:grpSpPr>
        <a:xfrm>
          <a:off x="0" y="0"/>
          <a:ext cx="0" cy="0"/>
          <a:chOff x="0" y="0"/>
          <a:chExt cx="0" cy="0"/>
        </a:xfrm>
      </p:grpSpPr>
      <p:pic>
        <p:nvPicPr>
          <p:cNvPr descr="A close up of a paper&#10;&#10;Description automatically generated" id="254" name="Google Shape;254;p3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55" name="Google Shape;255;p3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56" name="Google Shape;256;p35"/>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57" name="Google Shape;257;p3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8" name="Google Shape;258;p3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9" name="Google Shape;259;p3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60" name="Google Shape;260;p3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61" name="Google Shape;261;p35"/>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62" name="Google Shape;262;p35"/>
          <p:cNvSpPr txBox="1"/>
          <p:nvPr/>
        </p:nvSpPr>
        <p:spPr>
          <a:xfrm>
            <a:off x="554700" y="1854975"/>
            <a:ext cx="80925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a:t>
            </a:r>
            <a:r>
              <a:rPr lang="en-GB" sz="3000">
                <a:solidFill>
                  <a:srgbClr val="2D2D2D"/>
                </a:solidFill>
                <a:latin typeface="Sofia Sans Extra Condensed SemiBold"/>
                <a:ea typeface="Sofia Sans Extra Condensed SemiBold"/>
                <a:cs typeface="Sofia Sans Extra Condensed SemiBold"/>
                <a:sym typeface="Sofia Sans Extra Condensed SemiBold"/>
              </a:rPr>
              <a:t>potential </a:t>
            </a: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6" name="Shape 266"/>
        <p:cNvGrpSpPr/>
        <p:nvPr/>
      </p:nvGrpSpPr>
      <p:grpSpPr>
        <a:xfrm>
          <a:off x="0" y="0"/>
          <a:ext cx="0" cy="0"/>
          <a:chOff x="0" y="0"/>
          <a:chExt cx="0" cy="0"/>
        </a:xfrm>
      </p:grpSpPr>
      <p:pic>
        <p:nvPicPr>
          <p:cNvPr descr="A close up of a paper&#10;&#10;Description automatically generated" id="267" name="Google Shape;267;p3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68" name="Google Shape;268;p3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69" name="Google Shape;269;p36"/>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70" name="Google Shape;270;p3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1" name="Google Shape;271;p3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2" name="Google Shape;272;p3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3" name="Google Shape;273;p3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4" name="Google Shape;274;p36"/>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75" name="Google Shape;275;p36"/>
          <p:cNvSpPr txBox="1"/>
          <p:nvPr/>
        </p:nvSpPr>
        <p:spPr>
          <a:xfrm>
            <a:off x="554700" y="1854975"/>
            <a:ext cx="80925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a:t>
            </a:r>
            <a:r>
              <a:rPr lang="en-GB" sz="3000">
                <a:solidFill>
                  <a:srgbClr val="2D2D2D"/>
                </a:solidFill>
                <a:latin typeface="Sofia Sans Extra Condensed SemiBold"/>
                <a:ea typeface="Sofia Sans Extra Condensed SemiBold"/>
                <a:cs typeface="Sofia Sans Extra Condensed SemiBold"/>
                <a:sym typeface="Sofia Sans Extra Condensed SemiBold"/>
              </a:rPr>
              <a:t>potential </a:t>
            </a:r>
            <a:r>
              <a:rPr lang="en-GB" sz="3000">
                <a:solidFill>
                  <a:srgbClr val="2D2D2D"/>
                </a:solidFill>
                <a:latin typeface="Sofia Sans Extra Condensed SemiBold"/>
                <a:ea typeface="Sofia Sans Extra Condensed SemiBold"/>
                <a:cs typeface="Sofia Sans Extra Condensed SemiBold"/>
                <a:sym typeface="Sofia Sans Extra Condensed SemiBold"/>
              </a:rPr>
              <a:t>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had 2 months to deliver</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9" name="Shape 279"/>
        <p:cNvGrpSpPr/>
        <p:nvPr/>
      </p:nvGrpSpPr>
      <p:grpSpPr>
        <a:xfrm>
          <a:off x="0" y="0"/>
          <a:ext cx="0" cy="0"/>
          <a:chOff x="0" y="0"/>
          <a:chExt cx="0" cy="0"/>
        </a:xfrm>
      </p:grpSpPr>
      <p:pic>
        <p:nvPicPr>
          <p:cNvPr descr="A close up of a paper&#10;&#10;Description automatically generated" id="280" name="Google Shape;280;p3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81" name="Google Shape;281;p3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82" name="Google Shape;282;p37"/>
          <p:cNvSpPr/>
          <p:nvPr/>
        </p:nvSpPr>
        <p:spPr>
          <a:xfrm>
            <a:off x="106806" y="23413"/>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83" name="Google Shape;283;p3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4" name="Google Shape;284;p3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5" name="Google Shape;285;p3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86" name="Google Shape;286;p3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87" name="Google Shape;287;p37"/>
          <p:cNvPicPr preferRelativeResize="0"/>
          <p:nvPr/>
        </p:nvPicPr>
        <p:blipFill>
          <a:blip r:embed="rId5">
            <a:alphaModFix/>
          </a:blip>
          <a:stretch>
            <a:fillRect/>
          </a:stretch>
        </p:blipFill>
        <p:spPr>
          <a:xfrm>
            <a:off x="3189175" y="935900"/>
            <a:ext cx="2787200" cy="2090400"/>
          </a:xfrm>
          <a:prstGeom prst="rect">
            <a:avLst/>
          </a:prstGeom>
          <a:noFill/>
          <a:ln>
            <a:noFill/>
          </a:ln>
        </p:spPr>
      </p:pic>
      <p:sp>
        <p:nvSpPr>
          <p:cNvPr id="288" name="Google Shape;288;p37"/>
          <p:cNvSpPr txBox="1"/>
          <p:nvPr/>
        </p:nvSpPr>
        <p:spPr>
          <a:xfrm>
            <a:off x="1712075" y="3276775"/>
            <a:ext cx="6133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Your project / sanity will self destruct in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descr="A movie poster with a person and a group of people&#10;&#10;Description automatically generated" id="293" name="Google Shape;293;p3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94" name="Google Shape;294;p38"/>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295" name="Google Shape;295;p38"/>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6" name="Google Shape;296;p38"/>
          <p:cNvSpPr/>
          <p:nvPr/>
        </p:nvSpPr>
        <p:spPr>
          <a:xfrm>
            <a:off x="4375547" y="180460"/>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7" name="Google Shape;297;p3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98" name="Google Shape;298;p3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2" name="Shape 302"/>
        <p:cNvGrpSpPr/>
        <p:nvPr/>
      </p:nvGrpSpPr>
      <p:grpSpPr>
        <a:xfrm>
          <a:off x="0" y="0"/>
          <a:ext cx="0" cy="0"/>
          <a:chOff x="0" y="0"/>
          <a:chExt cx="0" cy="0"/>
        </a:xfrm>
      </p:grpSpPr>
      <p:pic>
        <p:nvPicPr>
          <p:cNvPr descr="A close up of a paper&#10;&#10;Description automatically generated" id="303" name="Google Shape;303;p3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04" name="Google Shape;304;p3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05" name="Google Shape;305;p39"/>
          <p:cNvSpPr/>
          <p:nvPr/>
        </p:nvSpPr>
        <p:spPr>
          <a:xfrm>
            <a:off x="1157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06" name="Google Shape;306;p3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7" name="Google Shape;307;p3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8" name="Google Shape;308;p3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09" name="Google Shape;309;p3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10" name="Google Shape;310;p39"/>
          <p:cNvPicPr preferRelativeResize="0"/>
          <p:nvPr/>
        </p:nvPicPr>
        <p:blipFill>
          <a:blip r:embed="rId5">
            <a:alphaModFix/>
          </a:blip>
          <a:stretch>
            <a:fillRect/>
          </a:stretch>
        </p:blipFill>
        <p:spPr>
          <a:xfrm>
            <a:off x="2482150" y="914550"/>
            <a:ext cx="3593575" cy="2239675"/>
          </a:xfrm>
          <a:prstGeom prst="rect">
            <a:avLst/>
          </a:prstGeom>
          <a:noFill/>
          <a:ln>
            <a:noFill/>
          </a:ln>
        </p:spPr>
      </p:pic>
      <p:sp>
        <p:nvSpPr>
          <p:cNvPr id="311" name="Google Shape;311;p39"/>
          <p:cNvSpPr txBox="1"/>
          <p:nvPr/>
        </p:nvSpPr>
        <p:spPr>
          <a:xfrm>
            <a:off x="1872825" y="3207975"/>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Roughly Speaking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5" name="Shape 315"/>
        <p:cNvGrpSpPr/>
        <p:nvPr/>
      </p:nvGrpSpPr>
      <p:grpSpPr>
        <a:xfrm>
          <a:off x="0" y="0"/>
          <a:ext cx="0" cy="0"/>
          <a:chOff x="0" y="0"/>
          <a:chExt cx="0" cy="0"/>
        </a:xfrm>
      </p:grpSpPr>
      <p:pic>
        <p:nvPicPr>
          <p:cNvPr descr="A close up of a paper&#10;&#10;Description automatically generated" id="316" name="Google Shape;316;p4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17" name="Google Shape;317;p4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18" name="Google Shape;318;p40"/>
          <p:cNvSpPr/>
          <p:nvPr/>
        </p:nvSpPr>
        <p:spPr>
          <a:xfrm>
            <a:off x="119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19" name="Google Shape;319;p4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0" name="Google Shape;320;p4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1" name="Google Shape;321;p4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22" name="Google Shape;322;p4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23" name="Google Shape;323;p40"/>
          <p:cNvPicPr preferRelativeResize="0"/>
          <p:nvPr/>
        </p:nvPicPr>
        <p:blipFill>
          <a:blip r:embed="rId5">
            <a:alphaModFix/>
          </a:blip>
          <a:stretch>
            <a:fillRect/>
          </a:stretch>
        </p:blipFill>
        <p:spPr>
          <a:xfrm>
            <a:off x="2229938" y="964674"/>
            <a:ext cx="4325675" cy="2431025"/>
          </a:xfrm>
          <a:prstGeom prst="rect">
            <a:avLst/>
          </a:prstGeom>
          <a:noFill/>
          <a:ln>
            <a:noFill/>
          </a:ln>
        </p:spPr>
      </p:pic>
      <p:sp>
        <p:nvSpPr>
          <p:cNvPr id="324" name="Google Shape;324;p40"/>
          <p:cNvSpPr txBox="1"/>
          <p:nvPr/>
        </p:nvSpPr>
        <p:spPr>
          <a:xfrm>
            <a:off x="1827188" y="333340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Project Delivered!</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8" name="Shape 328"/>
        <p:cNvGrpSpPr/>
        <p:nvPr/>
      </p:nvGrpSpPr>
      <p:grpSpPr>
        <a:xfrm>
          <a:off x="0" y="0"/>
          <a:ext cx="0" cy="0"/>
          <a:chOff x="0" y="0"/>
          <a:chExt cx="0" cy="0"/>
        </a:xfrm>
      </p:grpSpPr>
      <p:pic>
        <p:nvPicPr>
          <p:cNvPr descr="A close up of a paper&#10;&#10;Description automatically generated" id="329" name="Google Shape;329;p4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30" name="Google Shape;330;p4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31" name="Google Shape;331;p41"/>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32" name="Google Shape;332;p4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3" name="Google Shape;333;p4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4" name="Google Shape;334;p4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35" name="Google Shape;335;p4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36" name="Google Shape;336;p41"/>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337" name="Google Shape;337;p41"/>
          <p:cNvSpPr txBox="1"/>
          <p:nvPr/>
        </p:nvSpPr>
        <p:spPr>
          <a:xfrm>
            <a:off x="5178500" y="1729425"/>
            <a:ext cx="32895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On Reflection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1" name="Shape 341"/>
        <p:cNvGrpSpPr/>
        <p:nvPr/>
      </p:nvGrpSpPr>
      <p:grpSpPr>
        <a:xfrm>
          <a:off x="0" y="0"/>
          <a:ext cx="0" cy="0"/>
          <a:chOff x="0" y="0"/>
          <a:chExt cx="0" cy="0"/>
        </a:xfrm>
      </p:grpSpPr>
      <p:pic>
        <p:nvPicPr>
          <p:cNvPr descr="A close up of a paper&#10;&#10;Description automatically generated" id="342" name="Google Shape;342;p4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43" name="Google Shape;343;p4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44" name="Google Shape;344;p42"/>
          <p:cNvSpPr/>
          <p:nvPr/>
        </p:nvSpPr>
        <p:spPr>
          <a:xfrm>
            <a:off x="474181" y="-1804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45" name="Google Shape;345;p4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6" name="Google Shape;346;p4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7" name="Google Shape;347;p4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48" name="Google Shape;348;p4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49" name="Google Shape;349;p42"/>
          <p:cNvPicPr preferRelativeResize="0"/>
          <p:nvPr/>
        </p:nvPicPr>
        <p:blipFill>
          <a:blip r:embed="rId5">
            <a:alphaModFix/>
          </a:blip>
          <a:stretch>
            <a:fillRect/>
          </a:stretch>
        </p:blipFill>
        <p:spPr>
          <a:xfrm>
            <a:off x="2346938" y="1225977"/>
            <a:ext cx="4428775" cy="1860075"/>
          </a:xfrm>
          <a:prstGeom prst="rect">
            <a:avLst/>
          </a:prstGeom>
          <a:noFill/>
          <a:ln>
            <a:noFill/>
          </a:ln>
        </p:spPr>
      </p:pic>
      <p:sp>
        <p:nvSpPr>
          <p:cNvPr id="350" name="Google Shape;350;p42"/>
          <p:cNvSpPr txBox="1"/>
          <p:nvPr/>
        </p:nvSpPr>
        <p:spPr>
          <a:xfrm>
            <a:off x="2017175" y="308605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What I should have done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pic>
        <p:nvPicPr>
          <p:cNvPr descr="A close up of a paper&#10;&#10;Description automatically generated" id="127" name="Google Shape;127;p2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28" name="Google Shape;128;p2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29" name="Google Shape;129;p25"/>
          <p:cNvSpPr/>
          <p:nvPr/>
        </p:nvSpPr>
        <p:spPr>
          <a:xfrm>
            <a:off x="-9507" y="-18045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30" name="Google Shape;130;p25"/>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1" name="Google Shape;131;p25"/>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2" name="Google Shape;132;p2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33" name="Google Shape;133;p2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34" name="Google Shape;134;p25"/>
          <p:cNvPicPr preferRelativeResize="0"/>
          <p:nvPr/>
        </p:nvPicPr>
        <p:blipFill>
          <a:blip r:embed="rId5">
            <a:alphaModFix/>
          </a:blip>
          <a:stretch>
            <a:fillRect/>
          </a:stretch>
        </p:blipFill>
        <p:spPr>
          <a:xfrm>
            <a:off x="1888889" y="995262"/>
            <a:ext cx="5387674" cy="303056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4" name="Shape 354"/>
        <p:cNvGrpSpPr/>
        <p:nvPr/>
      </p:nvGrpSpPr>
      <p:grpSpPr>
        <a:xfrm>
          <a:off x="0" y="0"/>
          <a:ext cx="0" cy="0"/>
          <a:chOff x="0" y="0"/>
          <a:chExt cx="0" cy="0"/>
        </a:xfrm>
      </p:grpSpPr>
      <p:pic>
        <p:nvPicPr>
          <p:cNvPr descr="A close up of a paper&#10;&#10;Description automatically generated" id="355" name="Google Shape;355;p4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56" name="Google Shape;356;p4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57" name="Google Shape;357;p43"/>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58" name="Google Shape;358;p4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59" name="Google Shape;359;p4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0" name="Google Shape;360;p4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61" name="Google Shape;361;p4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62" name="Google Shape;362;p43"/>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363" name="Google Shape;363;p43"/>
          <p:cNvSpPr txBox="1"/>
          <p:nvPr/>
        </p:nvSpPr>
        <p:spPr>
          <a:xfrm>
            <a:off x="5178500" y="1684625"/>
            <a:ext cx="32895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There has to be a better way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7" name="Shape 367"/>
        <p:cNvGrpSpPr/>
        <p:nvPr/>
      </p:nvGrpSpPr>
      <p:grpSpPr>
        <a:xfrm>
          <a:off x="0" y="0"/>
          <a:ext cx="0" cy="0"/>
          <a:chOff x="0" y="0"/>
          <a:chExt cx="0" cy="0"/>
        </a:xfrm>
      </p:grpSpPr>
      <p:pic>
        <p:nvPicPr>
          <p:cNvPr descr="A close up of a paper&#10;&#10;Description automatically generated" id="368" name="Google Shape;368;p4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69" name="Google Shape;369;p4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70" name="Google Shape;370;p44"/>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71" name="Google Shape;371;p4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2" name="Google Shape;372;p4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3" name="Google Shape;373;p4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74" name="Google Shape;374;p4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75" name="Google Shape;375;p44"/>
          <p:cNvSpPr txBox="1"/>
          <p:nvPr/>
        </p:nvSpPr>
        <p:spPr>
          <a:xfrm>
            <a:off x="1447725" y="1605100"/>
            <a:ext cx="6610500" cy="14700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GB" sz="9000">
                <a:solidFill>
                  <a:srgbClr val="2D2D2D"/>
                </a:solidFill>
                <a:latin typeface="Sofia Sans Extra Condensed ExtraBold"/>
                <a:ea typeface="Sofia Sans Extra Condensed ExtraBold"/>
                <a:cs typeface="Sofia Sans Extra Condensed ExtraBold"/>
                <a:sym typeface="Sofia Sans Extra Condensed ExtraBold"/>
              </a:rPr>
              <a:t>THE END</a:t>
            </a:r>
            <a:r>
              <a:rPr lang="en-GB" sz="9100">
                <a:solidFill>
                  <a:srgbClr val="2D2D2D"/>
                </a:solidFill>
                <a:latin typeface="Sofia Sans Extra Condensed ExtraBold"/>
                <a:ea typeface="Sofia Sans Extra Condensed ExtraBold"/>
                <a:cs typeface="Sofia Sans Extra Condensed ExtraBold"/>
                <a:sym typeface="Sofia Sans Extra Condensed ExtraBold"/>
              </a:rPr>
              <a:t> - Part 1</a:t>
            </a:r>
            <a:endParaRPr sz="100">
              <a:latin typeface="Sofia Sans Extra Condensed ExtraBold"/>
              <a:ea typeface="Sofia Sans Extra Condensed ExtraBold"/>
              <a:cs typeface="Sofia Sans Extra Condensed ExtraBold"/>
              <a:sym typeface="Sofia Sans Extra Condensed Extra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pic>
        <p:nvPicPr>
          <p:cNvPr descr="A movie poster with a person and a group of people&#10;&#10;Description automatically generated" id="380" name="Google Shape;380;p45"/>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81" name="Google Shape;381;p45"/>
          <p:cNvSpPr txBox="1"/>
          <p:nvPr/>
        </p:nvSpPr>
        <p:spPr>
          <a:xfrm rot="-2700000">
            <a:off x="5407547" y="1916795"/>
            <a:ext cx="3922321" cy="638942"/>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Part 2 - Deeper Dive</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382" name="Google Shape;382;p4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3" name="Google Shape;383;p45"/>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4" name="Google Shape;384;p4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85" name="Google Shape;385;p4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pic>
        <p:nvPicPr>
          <p:cNvPr id="390" name="Google Shape;390;p46"/>
          <p:cNvPicPr preferRelativeResize="0"/>
          <p:nvPr/>
        </p:nvPicPr>
        <p:blipFill>
          <a:blip r:embed="rId3">
            <a:alphaModFix/>
          </a:blip>
          <a:stretch>
            <a:fillRect/>
          </a:stretch>
        </p:blipFill>
        <p:spPr>
          <a:xfrm>
            <a:off x="0" y="0"/>
            <a:ext cx="1196575" cy="1196575"/>
          </a:xfrm>
          <a:prstGeom prst="rect">
            <a:avLst/>
          </a:prstGeom>
          <a:noFill/>
          <a:ln>
            <a:noFill/>
          </a:ln>
        </p:spPr>
      </p:pic>
      <p:sp>
        <p:nvSpPr>
          <p:cNvPr id="391" name="Google Shape;391;p46"/>
          <p:cNvSpPr txBox="1"/>
          <p:nvPr/>
        </p:nvSpPr>
        <p:spPr>
          <a:xfrm>
            <a:off x="3677100" y="192700"/>
            <a:ext cx="18951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Agenda</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392" name="Google Shape;392;p46"/>
          <p:cNvSpPr txBox="1"/>
          <p:nvPr/>
        </p:nvSpPr>
        <p:spPr>
          <a:xfrm>
            <a:off x="1946675" y="1617975"/>
            <a:ext cx="5134500" cy="24936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Permissions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Intro - Auth vs Authz</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Different Access Control Models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Code Examples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Q&amp;A at the end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pic>
        <p:nvPicPr>
          <p:cNvPr id="397" name="Google Shape;397;p47"/>
          <p:cNvPicPr preferRelativeResize="0"/>
          <p:nvPr/>
        </p:nvPicPr>
        <p:blipFill>
          <a:blip r:embed="rId3">
            <a:alphaModFix/>
          </a:blip>
          <a:stretch>
            <a:fillRect/>
          </a:stretch>
        </p:blipFill>
        <p:spPr>
          <a:xfrm>
            <a:off x="0" y="0"/>
            <a:ext cx="1196575" cy="1196575"/>
          </a:xfrm>
          <a:prstGeom prst="rect">
            <a:avLst/>
          </a:prstGeom>
          <a:noFill/>
          <a:ln>
            <a:noFill/>
          </a:ln>
        </p:spPr>
      </p:pic>
      <p:sp>
        <p:nvSpPr>
          <p:cNvPr id="398" name="Google Shape;398;p47"/>
          <p:cNvSpPr txBox="1"/>
          <p:nvPr/>
        </p:nvSpPr>
        <p:spPr>
          <a:xfrm>
            <a:off x="1946675" y="1617975"/>
            <a:ext cx="5134500" cy="1569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(AuthN)</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vs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Authorization     (AuthZ)</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pic>
        <p:nvPicPr>
          <p:cNvPr id="403" name="Google Shape;403;p48"/>
          <p:cNvPicPr preferRelativeResize="0"/>
          <p:nvPr/>
        </p:nvPicPr>
        <p:blipFill>
          <a:blip r:embed="rId3">
            <a:alphaModFix/>
          </a:blip>
          <a:stretch>
            <a:fillRect/>
          </a:stretch>
        </p:blipFill>
        <p:spPr>
          <a:xfrm>
            <a:off x="0" y="0"/>
            <a:ext cx="1196575" cy="1196575"/>
          </a:xfrm>
          <a:prstGeom prst="rect">
            <a:avLst/>
          </a:prstGeom>
          <a:noFill/>
          <a:ln>
            <a:noFill/>
          </a:ln>
        </p:spPr>
      </p:pic>
      <p:sp>
        <p:nvSpPr>
          <p:cNvPr id="404" name="Google Shape;404;p48"/>
          <p:cNvSpPr txBox="1"/>
          <p:nvPr/>
        </p:nvSpPr>
        <p:spPr>
          <a:xfrm>
            <a:off x="1963475" y="1479600"/>
            <a:ext cx="5134500" cy="2031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br>
              <a:rPr lang="en-GB" sz="3000">
                <a:solidFill>
                  <a:srgbClr val="2D2D2D"/>
                </a:solidFill>
                <a:latin typeface="Sofia Sans Extra Condensed SemiBold"/>
                <a:ea typeface="Sofia Sans Extra Condensed SemiBold"/>
                <a:cs typeface="Sofia Sans Extra Condensed SemiBold"/>
                <a:sym typeface="Sofia Sans Extra Condensed SemiBold"/>
              </a:rPr>
            </a:b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Are you who you say you are?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pic>
        <p:nvPicPr>
          <p:cNvPr id="409" name="Google Shape;409;p49"/>
          <p:cNvPicPr preferRelativeResize="0"/>
          <p:nvPr/>
        </p:nvPicPr>
        <p:blipFill>
          <a:blip r:embed="rId3">
            <a:alphaModFix/>
          </a:blip>
          <a:stretch>
            <a:fillRect/>
          </a:stretch>
        </p:blipFill>
        <p:spPr>
          <a:xfrm>
            <a:off x="0" y="0"/>
            <a:ext cx="1196575" cy="1196575"/>
          </a:xfrm>
          <a:prstGeom prst="rect">
            <a:avLst/>
          </a:prstGeom>
          <a:noFill/>
          <a:ln>
            <a:noFill/>
          </a:ln>
        </p:spPr>
      </p:pic>
      <p:sp>
        <p:nvSpPr>
          <p:cNvPr id="410" name="Google Shape;410;p49"/>
          <p:cNvSpPr txBox="1"/>
          <p:nvPr/>
        </p:nvSpPr>
        <p:spPr>
          <a:xfrm>
            <a:off x="2039675" y="1479600"/>
            <a:ext cx="5134500" cy="110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411" name="Google Shape;411;p49"/>
          <p:cNvPicPr preferRelativeResize="0"/>
          <p:nvPr/>
        </p:nvPicPr>
        <p:blipFill>
          <a:blip r:embed="rId4">
            <a:alphaModFix/>
          </a:blip>
          <a:stretch>
            <a:fillRect/>
          </a:stretch>
        </p:blipFill>
        <p:spPr>
          <a:xfrm>
            <a:off x="2120275" y="2245877"/>
            <a:ext cx="5231950" cy="22219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pic>
        <p:nvPicPr>
          <p:cNvPr id="416" name="Google Shape;416;p50"/>
          <p:cNvPicPr preferRelativeResize="0"/>
          <p:nvPr/>
        </p:nvPicPr>
        <p:blipFill>
          <a:blip r:embed="rId3">
            <a:alphaModFix/>
          </a:blip>
          <a:stretch>
            <a:fillRect/>
          </a:stretch>
        </p:blipFill>
        <p:spPr>
          <a:xfrm>
            <a:off x="0" y="0"/>
            <a:ext cx="1196575" cy="1196575"/>
          </a:xfrm>
          <a:prstGeom prst="rect">
            <a:avLst/>
          </a:prstGeom>
          <a:noFill/>
          <a:ln>
            <a:noFill/>
          </a:ln>
        </p:spPr>
      </p:pic>
      <p:sp>
        <p:nvSpPr>
          <p:cNvPr id="417" name="Google Shape;417;p50"/>
          <p:cNvSpPr txBox="1"/>
          <p:nvPr/>
        </p:nvSpPr>
        <p:spPr>
          <a:xfrm>
            <a:off x="1929750" y="1068100"/>
            <a:ext cx="5134500" cy="2955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Authorization </a:t>
            </a:r>
            <a:r>
              <a:rPr lang="en-GB" sz="3000">
                <a:solidFill>
                  <a:srgbClr val="2D2D2D"/>
                </a:solidFill>
                <a:latin typeface="Sofia Sans Extra Condensed SemiBold"/>
                <a:ea typeface="Sofia Sans Extra Condensed SemiBold"/>
                <a:cs typeface="Sofia Sans Extra Condensed SemiBold"/>
                <a:sym typeface="Sofia Sans Extra Condensed SemiBold"/>
              </a:rPr>
              <a:t>-</a:t>
            </a:r>
            <a:br>
              <a:rPr lang="en-GB" sz="3000">
                <a:solidFill>
                  <a:srgbClr val="2D2D2D"/>
                </a:solidFill>
                <a:latin typeface="Sofia Sans Extra Condensed SemiBold"/>
                <a:ea typeface="Sofia Sans Extra Condensed SemiBold"/>
                <a:cs typeface="Sofia Sans Extra Condensed SemiBold"/>
                <a:sym typeface="Sofia Sans Extra Condensed SemiBold"/>
              </a:rPr>
            </a:b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As user X =&gt;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What are you allowed to do?</a:t>
            </a: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What AREN’T you </a:t>
            </a:r>
            <a:r>
              <a:rPr lang="en-GB" sz="3000">
                <a:solidFill>
                  <a:srgbClr val="2D2D2D"/>
                </a:solidFill>
                <a:latin typeface="Sofia Sans Extra Condensed SemiBold"/>
                <a:ea typeface="Sofia Sans Extra Condensed SemiBold"/>
                <a:cs typeface="Sofia Sans Extra Condensed SemiBold"/>
                <a:sym typeface="Sofia Sans Extra Condensed SemiBold"/>
              </a:rPr>
              <a:t>allowed</a:t>
            </a:r>
            <a:r>
              <a:rPr lang="en-GB" sz="3000">
                <a:solidFill>
                  <a:srgbClr val="2D2D2D"/>
                </a:solidFill>
                <a:latin typeface="Sofia Sans Extra Condensed SemiBold"/>
                <a:ea typeface="Sofia Sans Extra Condensed SemiBold"/>
                <a:cs typeface="Sofia Sans Extra Condensed SemiBold"/>
                <a:sym typeface="Sofia Sans Extra Condensed SemiBold"/>
              </a:rPr>
              <a:t> to do?</a:t>
            </a:r>
            <a:endParaRPr i="1"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pic>
        <p:nvPicPr>
          <p:cNvPr id="422" name="Google Shape;422;p51"/>
          <p:cNvPicPr preferRelativeResize="0"/>
          <p:nvPr/>
        </p:nvPicPr>
        <p:blipFill>
          <a:blip r:embed="rId3">
            <a:alphaModFix/>
          </a:blip>
          <a:stretch>
            <a:fillRect/>
          </a:stretch>
        </p:blipFill>
        <p:spPr>
          <a:xfrm>
            <a:off x="0" y="0"/>
            <a:ext cx="1196575" cy="1196575"/>
          </a:xfrm>
          <a:prstGeom prst="rect">
            <a:avLst/>
          </a:prstGeom>
          <a:noFill/>
          <a:ln>
            <a:noFill/>
          </a:ln>
        </p:spPr>
      </p:pic>
      <p:sp>
        <p:nvSpPr>
          <p:cNvPr id="423" name="Google Shape;423;p51"/>
          <p:cNvSpPr txBox="1"/>
          <p:nvPr/>
        </p:nvSpPr>
        <p:spPr>
          <a:xfrm>
            <a:off x="1946675" y="1617975"/>
            <a:ext cx="5134500" cy="1616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strike="sngStrike">
                <a:solidFill>
                  <a:srgbClr val="2D2D2D"/>
                </a:solidFill>
                <a:latin typeface="Sofia Sans Extra Condensed SemiBold"/>
                <a:ea typeface="Sofia Sans Extra Condensed SemiBold"/>
                <a:cs typeface="Sofia Sans Extra Condensed SemiBold"/>
                <a:sym typeface="Sofia Sans Extra Condensed SemiBold"/>
              </a:rPr>
              <a:t>Authentication (AuthN)</a:t>
            </a:r>
            <a:endParaRPr sz="3000" strike="sngStrike">
              <a:solidFill>
                <a:srgbClr val="2D2D2D"/>
              </a:solidFill>
              <a:latin typeface="Sofia Sans Extra Condensed SemiBold"/>
              <a:ea typeface="Sofia Sans Extra Condensed SemiBold"/>
              <a:cs typeface="Sofia Sans Extra Condensed SemiBold"/>
              <a:sym typeface="Sofia Sans Extra Condensed SemiBold"/>
            </a:endParaRPr>
          </a:p>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vs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300">
                <a:solidFill>
                  <a:srgbClr val="2D2D2D"/>
                </a:solidFill>
                <a:latin typeface="Sofia Sans Extra Condensed SemiBold"/>
                <a:ea typeface="Sofia Sans Extra Condensed SemiBold"/>
                <a:cs typeface="Sofia Sans Extra Condensed SemiBold"/>
                <a:sym typeface="Sofia Sans Extra Condensed SemiBold"/>
              </a:rPr>
              <a:t>Authorization (AuthZ)</a:t>
            </a:r>
            <a:endParaRPr sz="33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pic>
        <p:nvPicPr>
          <p:cNvPr id="428" name="Google Shape;428;p52"/>
          <p:cNvPicPr preferRelativeResize="0"/>
          <p:nvPr/>
        </p:nvPicPr>
        <p:blipFill>
          <a:blip r:embed="rId3">
            <a:alphaModFix/>
          </a:blip>
          <a:stretch>
            <a:fillRect/>
          </a:stretch>
        </p:blipFill>
        <p:spPr>
          <a:xfrm>
            <a:off x="0" y="0"/>
            <a:ext cx="1196575" cy="1196575"/>
          </a:xfrm>
          <a:prstGeom prst="rect">
            <a:avLst/>
          </a:prstGeom>
          <a:noFill/>
          <a:ln>
            <a:noFill/>
          </a:ln>
        </p:spPr>
      </p:pic>
      <p:sp>
        <p:nvSpPr>
          <p:cNvPr id="429" name="Google Shape;429;p52"/>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30" name="Google Shape;430;p52"/>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Tech Stack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431" name="Google Shape;431;p52"/>
          <p:cNvPicPr preferRelativeResize="0"/>
          <p:nvPr/>
        </p:nvPicPr>
        <p:blipFill>
          <a:blip r:embed="rId4">
            <a:alphaModFix/>
          </a:blip>
          <a:stretch>
            <a:fillRect/>
          </a:stretch>
        </p:blipFill>
        <p:spPr>
          <a:xfrm>
            <a:off x="866250" y="906000"/>
            <a:ext cx="6976451" cy="3920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8" name="Shape 138"/>
        <p:cNvGrpSpPr/>
        <p:nvPr/>
      </p:nvGrpSpPr>
      <p:grpSpPr>
        <a:xfrm>
          <a:off x="0" y="0"/>
          <a:ext cx="0" cy="0"/>
          <a:chOff x="0" y="0"/>
          <a:chExt cx="0" cy="0"/>
        </a:xfrm>
      </p:grpSpPr>
      <p:pic>
        <p:nvPicPr>
          <p:cNvPr descr="A close up of a paper&#10;&#10;Description automatically generated" id="139" name="Google Shape;139;p2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40" name="Google Shape;140;p2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41" name="Google Shape;141;p26"/>
          <p:cNvSpPr/>
          <p:nvPr/>
        </p:nvSpPr>
        <p:spPr>
          <a:xfrm>
            <a:off x="-9469" y="-447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42" name="Google Shape;142;p2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3" name="Google Shape;143;p2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4" name="Google Shape;144;p2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5" name="Google Shape;145;p2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6" name="Google Shape;146;p26"/>
          <p:cNvSpPr txBox="1"/>
          <p:nvPr/>
        </p:nvSpPr>
        <p:spPr>
          <a:xfrm>
            <a:off x="4652500" y="1027200"/>
            <a:ext cx="33528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Shameless Self-Plug</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pic>
        <p:nvPicPr>
          <p:cNvPr id="147" name="Google Shape;147;p26"/>
          <p:cNvPicPr preferRelativeResize="0"/>
          <p:nvPr/>
        </p:nvPicPr>
        <p:blipFill>
          <a:blip r:embed="rId5">
            <a:alphaModFix/>
          </a:blip>
          <a:stretch>
            <a:fillRect/>
          </a:stretch>
        </p:blipFill>
        <p:spPr>
          <a:xfrm>
            <a:off x="1436025" y="1027200"/>
            <a:ext cx="2142075" cy="2858400"/>
          </a:xfrm>
          <a:prstGeom prst="rect">
            <a:avLst/>
          </a:prstGeom>
          <a:noFill/>
          <a:ln>
            <a:noFill/>
          </a:ln>
        </p:spPr>
      </p:pic>
      <p:sp>
        <p:nvSpPr>
          <p:cNvPr id="148" name="Google Shape;148;p26"/>
          <p:cNvSpPr txBox="1"/>
          <p:nvPr/>
        </p:nvSpPr>
        <p:spPr>
          <a:xfrm>
            <a:off x="3971675" y="2066325"/>
            <a:ext cx="4866300" cy="2031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Francis Chung</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Co-Organiser of Alt.Net and DDD-AU Meetups</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30 years in the industry</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My first computer was an Apple II</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Am I an Apple Fanboi?</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pic>
        <p:nvPicPr>
          <p:cNvPr id="436" name="Google Shape;436;p53"/>
          <p:cNvPicPr preferRelativeResize="0"/>
          <p:nvPr/>
        </p:nvPicPr>
        <p:blipFill>
          <a:blip r:embed="rId3">
            <a:alphaModFix/>
          </a:blip>
          <a:stretch>
            <a:fillRect/>
          </a:stretch>
        </p:blipFill>
        <p:spPr>
          <a:xfrm>
            <a:off x="0" y="0"/>
            <a:ext cx="1196575" cy="1196575"/>
          </a:xfrm>
          <a:prstGeom prst="rect">
            <a:avLst/>
          </a:prstGeom>
          <a:noFill/>
          <a:ln>
            <a:noFill/>
          </a:ln>
        </p:spPr>
      </p:pic>
      <p:sp>
        <p:nvSpPr>
          <p:cNvPr id="437" name="Google Shape;437;p53"/>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38" name="Google Shape;438;p53"/>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Tech Stack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439" name="Google Shape;439;p53"/>
          <p:cNvPicPr preferRelativeResize="0"/>
          <p:nvPr/>
        </p:nvPicPr>
        <p:blipFill>
          <a:blip r:embed="rId4">
            <a:alphaModFix/>
          </a:blip>
          <a:stretch>
            <a:fillRect/>
          </a:stretch>
        </p:blipFill>
        <p:spPr>
          <a:xfrm>
            <a:off x="866250" y="906000"/>
            <a:ext cx="6976451" cy="3920850"/>
          </a:xfrm>
          <a:prstGeom prst="rect">
            <a:avLst/>
          </a:prstGeom>
          <a:noFill/>
          <a:ln>
            <a:noFill/>
          </a:ln>
        </p:spPr>
      </p:pic>
      <p:sp>
        <p:nvSpPr>
          <p:cNvPr id="440" name="Google Shape;440;p53"/>
          <p:cNvSpPr/>
          <p:nvPr/>
        </p:nvSpPr>
        <p:spPr>
          <a:xfrm>
            <a:off x="3425225" y="1690125"/>
            <a:ext cx="1858500" cy="795600"/>
          </a:xfrm>
          <a:prstGeom prst="wedgeEllipse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latin typeface="Sofia Sans Extra Condensed SemiBold"/>
                <a:ea typeface="Sofia Sans Extra Condensed SemiBold"/>
                <a:cs typeface="Sofia Sans Extra Condensed SemiBold"/>
                <a:sym typeface="Sofia Sans Extra Condensed SemiBold"/>
              </a:rPr>
              <a:t>Everything depends on Masterlock</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pic>
        <p:nvPicPr>
          <p:cNvPr id="445" name="Google Shape;445;p54"/>
          <p:cNvPicPr preferRelativeResize="0"/>
          <p:nvPr/>
        </p:nvPicPr>
        <p:blipFill>
          <a:blip r:embed="rId3">
            <a:alphaModFix/>
          </a:blip>
          <a:stretch>
            <a:fillRect/>
          </a:stretch>
        </p:blipFill>
        <p:spPr>
          <a:xfrm>
            <a:off x="0" y="0"/>
            <a:ext cx="1196575" cy="1196575"/>
          </a:xfrm>
          <a:prstGeom prst="rect">
            <a:avLst/>
          </a:prstGeom>
          <a:noFill/>
          <a:ln>
            <a:noFill/>
          </a:ln>
        </p:spPr>
      </p:pic>
      <p:sp>
        <p:nvSpPr>
          <p:cNvPr id="446" name="Google Shape;446;p54"/>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47" name="Google Shape;447;p54"/>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Tech Stack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48" name="Google Shape;448;p54"/>
          <p:cNvSpPr txBox="1"/>
          <p:nvPr/>
        </p:nvSpPr>
        <p:spPr>
          <a:xfrm>
            <a:off x="1386450" y="1196575"/>
            <a:ext cx="7479900" cy="24936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Express.js, React - UI</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Python - Backend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Ruby on Rails - Auth + Authz</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pic>
        <p:nvPicPr>
          <p:cNvPr id="453" name="Google Shape;453;p55"/>
          <p:cNvPicPr preferRelativeResize="0"/>
          <p:nvPr/>
        </p:nvPicPr>
        <p:blipFill>
          <a:blip r:embed="rId3">
            <a:alphaModFix/>
          </a:blip>
          <a:stretch>
            <a:fillRect/>
          </a:stretch>
        </p:blipFill>
        <p:spPr>
          <a:xfrm>
            <a:off x="0" y="0"/>
            <a:ext cx="1196575" cy="1196575"/>
          </a:xfrm>
          <a:prstGeom prst="rect">
            <a:avLst/>
          </a:prstGeom>
          <a:noFill/>
          <a:ln>
            <a:noFill/>
          </a:ln>
        </p:spPr>
      </p:pic>
      <p:sp>
        <p:nvSpPr>
          <p:cNvPr id="454" name="Google Shape;454;p55"/>
          <p:cNvSpPr txBox="1"/>
          <p:nvPr/>
        </p:nvSpPr>
        <p:spPr>
          <a:xfrm>
            <a:off x="1847675" y="828975"/>
            <a:ext cx="5013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55" name="Google Shape;455;p55"/>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Center of it all</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56" name="Google Shape;456;p55"/>
          <p:cNvSpPr txBox="1"/>
          <p:nvPr/>
        </p:nvSpPr>
        <p:spPr>
          <a:xfrm>
            <a:off x="1386450" y="1196575"/>
            <a:ext cx="7479900" cy="36480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Masterlock - Ruby on Rails, Devise (Auth), Pundit (AuthZ)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50ms is expected norm for Authz calls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FBs had to increase DataDog budget 250ms -&gt; 600ms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45720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-&gt; Authz Calls were taking up to 600ms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Increased AuthZ calls impacting UX negatively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Decentralised Mess -&gt; RBAC Data with MasterLock (Pundit), RBAC Logic stored with each Application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pic>
        <p:nvPicPr>
          <p:cNvPr id="461" name="Google Shape;461;p56"/>
          <p:cNvPicPr preferRelativeResize="0"/>
          <p:nvPr/>
        </p:nvPicPr>
        <p:blipFill>
          <a:blip r:embed="rId3">
            <a:alphaModFix/>
          </a:blip>
          <a:stretch>
            <a:fillRect/>
          </a:stretch>
        </p:blipFill>
        <p:spPr>
          <a:xfrm>
            <a:off x="0" y="0"/>
            <a:ext cx="1196575" cy="1196575"/>
          </a:xfrm>
          <a:prstGeom prst="rect">
            <a:avLst/>
          </a:prstGeom>
          <a:noFill/>
          <a:ln>
            <a:noFill/>
          </a:ln>
        </p:spPr>
      </p:pic>
      <p:sp>
        <p:nvSpPr>
          <p:cNvPr id="462" name="Google Shape;462;p56"/>
          <p:cNvSpPr txBox="1"/>
          <p:nvPr/>
        </p:nvSpPr>
        <p:spPr>
          <a:xfrm>
            <a:off x="1847675" y="828975"/>
            <a:ext cx="50136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put(self, business_uuid):</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if not </a:t>
            </a:r>
            <a:r>
              <a:rPr lang="en-GB" sz="1000">
                <a:solidFill>
                  <a:srgbClr val="080808"/>
                </a:solidFill>
                <a:highlight>
                  <a:schemeClr val="lt1"/>
                </a:highlight>
                <a:latin typeface="Courier New"/>
                <a:ea typeface="Courier New"/>
                <a:cs typeface="Courier New"/>
                <a:sym typeface="Courier New"/>
              </a:rPr>
              <a:t>self.permission.can_update():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raise </a:t>
            </a:r>
            <a:r>
              <a:rPr lang="en-GB" sz="1000">
                <a:solidFill>
                  <a:srgbClr val="080808"/>
                </a:solidFill>
                <a:highlight>
                  <a:schemeClr val="lt1"/>
                </a:highlight>
                <a:latin typeface="Courier New"/>
                <a:ea typeface="Courier New"/>
                <a:cs typeface="Courier New"/>
                <a:sym typeface="Courier New"/>
              </a:rPr>
              <a:t>ForbiddenError</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i="1" lang="en-GB" sz="1000">
                <a:solidFill>
                  <a:srgbClr val="8C8C8C"/>
                </a:solidFill>
                <a:highlight>
                  <a:schemeClr val="lt1"/>
                </a:highlight>
                <a:latin typeface="Courier New"/>
                <a:ea typeface="Courier New"/>
                <a:cs typeface="Courier New"/>
                <a:sym typeface="Courier New"/>
              </a:rPr>
              <a:t>#  ... do some updates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class </a:t>
            </a:r>
            <a:r>
              <a:rPr lang="en-GB" sz="1000">
                <a:solidFill>
                  <a:srgbClr val="080808"/>
                </a:solidFill>
                <a:highlight>
                  <a:schemeClr val="lt1"/>
                </a:highlight>
                <a:latin typeface="Courier New"/>
                <a:ea typeface="Courier New"/>
                <a:cs typeface="Courier New"/>
                <a:sym typeface="Courier New"/>
              </a:rPr>
              <a:t>&lt;BusinessUnit&gt;Permission(BasePermission):</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can_read(self):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can_update(self):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63" name="Google Shape;463;p56"/>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Typical Code for checking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pic>
        <p:nvPicPr>
          <p:cNvPr id="468" name="Google Shape;468;p57"/>
          <p:cNvPicPr preferRelativeResize="0"/>
          <p:nvPr/>
        </p:nvPicPr>
        <p:blipFill>
          <a:blip r:embed="rId3">
            <a:alphaModFix/>
          </a:blip>
          <a:stretch>
            <a:fillRect/>
          </a:stretch>
        </p:blipFill>
        <p:spPr>
          <a:xfrm>
            <a:off x="0" y="0"/>
            <a:ext cx="1196575" cy="1196575"/>
          </a:xfrm>
          <a:prstGeom prst="rect">
            <a:avLst/>
          </a:prstGeom>
          <a:noFill/>
          <a:ln>
            <a:noFill/>
          </a:ln>
        </p:spPr>
      </p:pic>
      <p:sp>
        <p:nvSpPr>
          <p:cNvPr id="469" name="Google Shape;469;p57"/>
          <p:cNvSpPr txBox="1"/>
          <p:nvPr/>
        </p:nvSpPr>
        <p:spPr>
          <a:xfrm>
            <a:off x="1816725" y="1338350"/>
            <a:ext cx="5013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p:txBody>
      </p:sp>
      <p:sp>
        <p:nvSpPr>
          <p:cNvPr id="470" name="Google Shape;470;p57"/>
          <p:cNvSpPr txBox="1"/>
          <p:nvPr/>
        </p:nvSpPr>
        <p:spPr>
          <a:xfrm>
            <a:off x="2475200" y="199675"/>
            <a:ext cx="4905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An AuthZ Call @ FreshBooks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471" name="Google Shape;471;p57"/>
          <p:cNvPicPr preferRelativeResize="0"/>
          <p:nvPr/>
        </p:nvPicPr>
        <p:blipFill>
          <a:blip r:embed="rId4">
            <a:alphaModFix/>
          </a:blip>
          <a:stretch>
            <a:fillRect/>
          </a:stretch>
        </p:blipFill>
        <p:spPr>
          <a:xfrm>
            <a:off x="2414375" y="882100"/>
            <a:ext cx="4629975" cy="406704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pic>
        <p:nvPicPr>
          <p:cNvPr id="476" name="Google Shape;476;p58"/>
          <p:cNvPicPr preferRelativeResize="0"/>
          <p:nvPr/>
        </p:nvPicPr>
        <p:blipFill>
          <a:blip r:embed="rId3">
            <a:alphaModFix/>
          </a:blip>
          <a:stretch>
            <a:fillRect/>
          </a:stretch>
        </p:blipFill>
        <p:spPr>
          <a:xfrm>
            <a:off x="0" y="0"/>
            <a:ext cx="1196575" cy="1196575"/>
          </a:xfrm>
          <a:prstGeom prst="rect">
            <a:avLst/>
          </a:prstGeom>
          <a:noFill/>
          <a:ln>
            <a:noFill/>
          </a:ln>
        </p:spPr>
      </p:pic>
      <p:sp>
        <p:nvSpPr>
          <p:cNvPr id="477" name="Google Shape;477;p58"/>
          <p:cNvSpPr txBox="1"/>
          <p:nvPr/>
        </p:nvSpPr>
        <p:spPr>
          <a:xfrm>
            <a:off x="1847675" y="828975"/>
            <a:ext cx="50136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put(self, business_uuid):</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if not </a:t>
            </a:r>
            <a:r>
              <a:rPr lang="en-GB" sz="1000">
                <a:solidFill>
                  <a:srgbClr val="080808"/>
                </a:solidFill>
                <a:highlight>
                  <a:schemeClr val="lt1"/>
                </a:highlight>
                <a:latin typeface="Courier New"/>
                <a:ea typeface="Courier New"/>
                <a:cs typeface="Courier New"/>
                <a:sym typeface="Courier New"/>
              </a:rPr>
              <a:t>self.permission.can_update():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a:t>
            </a:r>
            <a:r>
              <a:rPr lang="en-GB" sz="1000">
                <a:solidFill>
                  <a:srgbClr val="0033B3"/>
                </a:solidFill>
                <a:highlight>
                  <a:schemeClr val="lt1"/>
                </a:highlight>
                <a:latin typeface="Courier New"/>
                <a:ea typeface="Courier New"/>
                <a:cs typeface="Courier New"/>
                <a:sym typeface="Courier New"/>
              </a:rPr>
              <a:t>aise </a:t>
            </a:r>
            <a:r>
              <a:rPr lang="en-GB" sz="1000">
                <a:solidFill>
                  <a:srgbClr val="080808"/>
                </a:solidFill>
                <a:highlight>
                  <a:schemeClr val="lt1"/>
                </a:highlight>
                <a:latin typeface="Courier New"/>
                <a:ea typeface="Courier New"/>
                <a:cs typeface="Courier New"/>
                <a:sym typeface="Courier New"/>
              </a:rPr>
              <a:t>ForbiddenError</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i="1" lang="en-GB" sz="1000">
                <a:solidFill>
                  <a:srgbClr val="8C8C8C"/>
                </a:solidFill>
                <a:highlight>
                  <a:schemeClr val="lt1"/>
                </a:highlight>
                <a:latin typeface="Courier New"/>
                <a:ea typeface="Courier New"/>
                <a:cs typeface="Courier New"/>
                <a:sym typeface="Courier New"/>
              </a:rPr>
              <a:t>#  ... do some updates </a:t>
            </a:r>
            <a:r>
              <a:rPr i="1" lang="en-GB" sz="1000">
                <a:solidFill>
                  <a:srgbClr val="8C8C8C"/>
                </a:solidFill>
                <a:highlight>
                  <a:schemeClr val="lt1"/>
                </a:highlight>
                <a:latin typeface="Courier New"/>
                <a:ea typeface="Courier New"/>
                <a:cs typeface="Courier New"/>
                <a:sym typeface="Courier New"/>
              </a:rPr>
              <a:t>...</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class </a:t>
            </a:r>
            <a:r>
              <a:rPr lang="en-GB" sz="1000">
                <a:solidFill>
                  <a:srgbClr val="080808"/>
                </a:solidFill>
                <a:highlight>
                  <a:schemeClr val="lt1"/>
                </a:highlight>
                <a:latin typeface="Courier New"/>
                <a:ea typeface="Courier New"/>
                <a:cs typeface="Courier New"/>
                <a:sym typeface="Courier New"/>
              </a:rPr>
              <a:t>&lt;BusinessUnit&gt;Permission(BasePermission):</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can_read(self):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can_update(self):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78" name="Google Shape;478;p58"/>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Role Based Access Control (RBAC)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79" name="Google Shape;479;p58"/>
          <p:cNvSpPr txBox="1"/>
          <p:nvPr/>
        </p:nvSpPr>
        <p:spPr>
          <a:xfrm>
            <a:off x="6384250" y="1398350"/>
            <a:ext cx="2504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Role Based Security</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Role based Access Control</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(RBAC)</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pic>
        <p:nvPicPr>
          <p:cNvPr id="484" name="Google Shape;484;p59"/>
          <p:cNvPicPr preferRelativeResize="0"/>
          <p:nvPr/>
        </p:nvPicPr>
        <p:blipFill>
          <a:blip r:embed="rId3">
            <a:alphaModFix/>
          </a:blip>
          <a:stretch>
            <a:fillRect/>
          </a:stretch>
        </p:blipFill>
        <p:spPr>
          <a:xfrm>
            <a:off x="0" y="0"/>
            <a:ext cx="1196575" cy="1196575"/>
          </a:xfrm>
          <a:prstGeom prst="rect">
            <a:avLst/>
          </a:prstGeom>
          <a:noFill/>
          <a:ln>
            <a:noFill/>
          </a:ln>
        </p:spPr>
      </p:pic>
      <p:sp>
        <p:nvSpPr>
          <p:cNvPr id="485" name="Google Shape;485;p59"/>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Pros &amp; Cons with RBAC (Role based)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86" name="Google Shape;486;p59"/>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487" name="Google Shape;487;p59"/>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pic>
        <p:nvPicPr>
          <p:cNvPr id="492" name="Google Shape;492;p60"/>
          <p:cNvPicPr preferRelativeResize="0"/>
          <p:nvPr/>
        </p:nvPicPr>
        <p:blipFill>
          <a:blip r:embed="rId3">
            <a:alphaModFix/>
          </a:blip>
          <a:stretch>
            <a:fillRect/>
          </a:stretch>
        </p:blipFill>
        <p:spPr>
          <a:xfrm>
            <a:off x="0" y="0"/>
            <a:ext cx="1196575" cy="1196575"/>
          </a:xfrm>
          <a:prstGeom prst="rect">
            <a:avLst/>
          </a:prstGeom>
          <a:noFill/>
          <a:ln>
            <a:noFill/>
          </a:ln>
        </p:spPr>
      </p:pic>
      <p:sp>
        <p:nvSpPr>
          <p:cNvPr id="493" name="Google Shape;493;p60"/>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Pros &amp; Cons with RBAC (Role based)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94" name="Google Shape;494;p60"/>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495" name="Google Shape;495;p60"/>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96" name="Google Shape;496;p60"/>
          <p:cNvSpPr txBox="1"/>
          <p:nvPr/>
        </p:nvSpPr>
        <p:spPr>
          <a:xfrm>
            <a:off x="4741800" y="1063200"/>
            <a:ext cx="3834300" cy="3648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Not Scalable for  Enterprise / SAAS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Difficult to change or introduce new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Low Granular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Tight Coupling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pic>
        <p:nvPicPr>
          <p:cNvPr id="501" name="Google Shape;501;p61"/>
          <p:cNvPicPr preferRelativeResize="0"/>
          <p:nvPr/>
        </p:nvPicPr>
        <p:blipFill>
          <a:blip r:embed="rId3">
            <a:alphaModFix/>
          </a:blip>
          <a:stretch>
            <a:fillRect/>
          </a:stretch>
        </p:blipFill>
        <p:spPr>
          <a:xfrm>
            <a:off x="0" y="0"/>
            <a:ext cx="1196575" cy="1196575"/>
          </a:xfrm>
          <a:prstGeom prst="rect">
            <a:avLst/>
          </a:prstGeom>
          <a:noFill/>
          <a:ln>
            <a:noFill/>
          </a:ln>
        </p:spPr>
      </p:pic>
      <p:sp>
        <p:nvSpPr>
          <p:cNvPr id="502" name="Google Shape;502;p61"/>
          <p:cNvSpPr txBox="1"/>
          <p:nvPr/>
        </p:nvSpPr>
        <p:spPr>
          <a:xfrm>
            <a:off x="1946663" y="15596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calico cat with a black nose is laying down on the ground (provided by Tenor)" id="503" name="Google Shape;503;p61"/>
          <p:cNvPicPr preferRelativeResize="0"/>
          <p:nvPr/>
        </p:nvPicPr>
        <p:blipFill>
          <a:blip r:embed="rId4">
            <a:alphaModFix/>
          </a:blip>
          <a:stretch>
            <a:fillRect/>
          </a:stretch>
        </p:blipFill>
        <p:spPr>
          <a:xfrm>
            <a:off x="3440813" y="1420825"/>
            <a:ext cx="2574225" cy="2574225"/>
          </a:xfrm>
          <a:prstGeom prst="rect">
            <a:avLst/>
          </a:prstGeom>
          <a:noFill/>
          <a:ln>
            <a:noFill/>
          </a:ln>
        </p:spPr>
      </p:pic>
      <p:sp>
        <p:nvSpPr>
          <p:cNvPr id="504" name="Google Shape;504;p61"/>
          <p:cNvSpPr txBox="1"/>
          <p:nvPr/>
        </p:nvSpPr>
        <p:spPr>
          <a:xfrm>
            <a:off x="2788725" y="216663"/>
            <a:ext cx="3878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Are there Alternatives out there?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pic>
        <p:nvPicPr>
          <p:cNvPr id="509" name="Google Shape;509;p62"/>
          <p:cNvPicPr preferRelativeResize="0"/>
          <p:nvPr/>
        </p:nvPicPr>
        <p:blipFill>
          <a:blip r:embed="rId3">
            <a:alphaModFix/>
          </a:blip>
          <a:stretch>
            <a:fillRect/>
          </a:stretch>
        </p:blipFill>
        <p:spPr>
          <a:xfrm>
            <a:off x="0" y="0"/>
            <a:ext cx="1196575" cy="1196575"/>
          </a:xfrm>
          <a:prstGeom prst="rect">
            <a:avLst/>
          </a:prstGeom>
          <a:noFill/>
          <a:ln>
            <a:noFill/>
          </a:ln>
        </p:spPr>
      </p:pic>
      <p:sp>
        <p:nvSpPr>
          <p:cNvPr id="510" name="Google Shape;510;p62"/>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11" name="Google Shape;511;p62"/>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512" name="Google Shape;512;p62"/>
          <p:cNvSpPr txBox="1"/>
          <p:nvPr/>
        </p:nvSpPr>
        <p:spPr>
          <a:xfrm>
            <a:off x="394050" y="1339775"/>
            <a:ext cx="8355900" cy="36480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In a Nutshell :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Method of doing Access Control over attributes across 4 areas </a:t>
            </a:r>
            <a:r>
              <a:rPr lang="en-GB" sz="2500">
                <a:solidFill>
                  <a:srgbClr val="2D2D2D"/>
                </a:solidFill>
                <a:latin typeface="Sofia Sans Extra Condensed SemiBold"/>
                <a:ea typeface="Sofia Sans Extra Condensed SemiBold"/>
                <a:cs typeface="Sofia Sans Extra Condensed SemiBold"/>
                <a:sym typeface="Sofia Sans Extra Condensed SemiBold"/>
              </a:rPr>
              <a:t>using</a:t>
            </a:r>
            <a:r>
              <a:rPr lang="en-GB" sz="2500">
                <a:solidFill>
                  <a:srgbClr val="2D2D2D"/>
                </a:solidFill>
                <a:latin typeface="Sofia Sans Extra Condensed SemiBold"/>
                <a:ea typeface="Sofia Sans Extra Condensed SemiBold"/>
                <a:cs typeface="Sofia Sans Extra Condensed SemiBold"/>
                <a:sym typeface="Sofia Sans Extra Condensed SemiBold"/>
              </a:rPr>
              <a:t> policies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Subject (User)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Resource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Action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Environment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pic>
        <p:nvPicPr>
          <p:cNvPr descr="A close up of a paper&#10;&#10;Description automatically generated" id="153" name="Google Shape;153;p2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54" name="Google Shape;154;p2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55" name="Google Shape;155;p27"/>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56" name="Google Shape;156;p2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7" name="Google Shape;157;p2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8" name="Google Shape;158;p2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59" name="Google Shape;159;p2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60" name="Google Shape;160;p27"/>
          <p:cNvSpPr txBox="1"/>
          <p:nvPr/>
        </p:nvSpPr>
        <p:spPr>
          <a:xfrm>
            <a:off x="3061275" y="1681700"/>
            <a:ext cx="30000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Once upon a time ….</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pic>
        <p:nvPicPr>
          <p:cNvPr id="517" name="Google Shape;517;p63"/>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518" name="Google Shape;518;p63"/>
          <p:cNvPicPr preferRelativeResize="0"/>
          <p:nvPr/>
        </p:nvPicPr>
        <p:blipFill>
          <a:blip r:embed="rId4">
            <a:alphaModFix/>
          </a:blip>
          <a:stretch>
            <a:fillRect/>
          </a:stretch>
        </p:blipFill>
        <p:spPr>
          <a:xfrm>
            <a:off x="1651449" y="152400"/>
            <a:ext cx="6345574" cy="48387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pic>
        <p:nvPicPr>
          <p:cNvPr id="523" name="Google Shape;523;p64"/>
          <p:cNvPicPr preferRelativeResize="0"/>
          <p:nvPr/>
        </p:nvPicPr>
        <p:blipFill>
          <a:blip r:embed="rId3">
            <a:alphaModFix/>
          </a:blip>
          <a:stretch>
            <a:fillRect/>
          </a:stretch>
        </p:blipFill>
        <p:spPr>
          <a:xfrm>
            <a:off x="0" y="0"/>
            <a:ext cx="1196575" cy="1196575"/>
          </a:xfrm>
          <a:prstGeom prst="rect">
            <a:avLst/>
          </a:prstGeom>
          <a:noFill/>
          <a:ln>
            <a:noFill/>
          </a:ln>
        </p:spPr>
      </p:pic>
      <p:sp>
        <p:nvSpPr>
          <p:cNvPr id="524" name="Google Shape;524;p64"/>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25" name="Google Shape;525;p64"/>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526" name="Google Shape;526;p64"/>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Better Security + Compliance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pic>
        <p:nvPicPr>
          <p:cNvPr id="531" name="Google Shape;531;p65"/>
          <p:cNvPicPr preferRelativeResize="0"/>
          <p:nvPr/>
        </p:nvPicPr>
        <p:blipFill>
          <a:blip r:embed="rId3">
            <a:alphaModFix/>
          </a:blip>
          <a:stretch>
            <a:fillRect/>
          </a:stretch>
        </p:blipFill>
        <p:spPr>
          <a:xfrm>
            <a:off x="0" y="0"/>
            <a:ext cx="1196575" cy="1196575"/>
          </a:xfrm>
          <a:prstGeom prst="rect">
            <a:avLst/>
          </a:prstGeom>
          <a:noFill/>
          <a:ln>
            <a:noFill/>
          </a:ln>
        </p:spPr>
      </p:pic>
      <p:sp>
        <p:nvSpPr>
          <p:cNvPr id="532" name="Google Shape;532;p65"/>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33" name="Google Shape;533;p65"/>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534" name="Google Shape;534;p65"/>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Better Security + Compliance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35" name="Google Shape;535;p65"/>
          <p:cNvSpPr txBox="1"/>
          <p:nvPr/>
        </p:nvSpPr>
        <p:spPr>
          <a:xfrm>
            <a:off x="4473600" y="1132650"/>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Complex!</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Performance - Latency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XACML - Extensible Access Control Markup Language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pic>
        <p:nvPicPr>
          <p:cNvPr id="540" name="Google Shape;540;p66"/>
          <p:cNvPicPr preferRelativeResize="0"/>
          <p:nvPr/>
        </p:nvPicPr>
        <p:blipFill>
          <a:blip r:embed="rId3">
            <a:alphaModFix/>
          </a:blip>
          <a:stretch>
            <a:fillRect/>
          </a:stretch>
        </p:blipFill>
        <p:spPr>
          <a:xfrm>
            <a:off x="0" y="0"/>
            <a:ext cx="1196575" cy="1196575"/>
          </a:xfrm>
          <a:prstGeom prst="rect">
            <a:avLst/>
          </a:prstGeom>
          <a:noFill/>
          <a:ln>
            <a:noFill/>
          </a:ln>
        </p:spPr>
      </p:pic>
      <p:sp>
        <p:nvSpPr>
          <p:cNvPr id="541" name="Google Shape;541;p66"/>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ABAC - XACML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42" name="Google Shape;542;p66"/>
          <p:cNvSpPr txBox="1"/>
          <p:nvPr/>
        </p:nvSpPr>
        <p:spPr>
          <a:xfrm>
            <a:off x="3699925" y="43455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pic>
        <p:nvPicPr>
          <p:cNvPr id="543" name="Google Shape;543;p66"/>
          <p:cNvPicPr preferRelativeResize="0"/>
          <p:nvPr/>
        </p:nvPicPr>
        <p:blipFill>
          <a:blip r:embed="rId4">
            <a:alphaModFix/>
          </a:blip>
          <a:stretch>
            <a:fillRect/>
          </a:stretch>
        </p:blipFill>
        <p:spPr>
          <a:xfrm>
            <a:off x="2172338" y="851700"/>
            <a:ext cx="4799324" cy="4053703"/>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pic>
        <p:nvPicPr>
          <p:cNvPr id="548" name="Google Shape;548;p67"/>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549" name="Google Shape;549;p67"/>
          <p:cNvPicPr preferRelativeResize="0"/>
          <p:nvPr/>
        </p:nvPicPr>
        <p:blipFill>
          <a:blip r:embed="rId4">
            <a:alphaModFix/>
          </a:blip>
          <a:stretch>
            <a:fillRect/>
          </a:stretch>
        </p:blipFill>
        <p:spPr>
          <a:xfrm>
            <a:off x="1831350" y="1095098"/>
            <a:ext cx="6047676" cy="3381100"/>
          </a:xfrm>
          <a:prstGeom prst="rect">
            <a:avLst/>
          </a:prstGeom>
          <a:noFill/>
          <a:ln>
            <a:noFill/>
          </a:ln>
        </p:spPr>
      </p:pic>
      <p:sp>
        <p:nvSpPr>
          <p:cNvPr id="550" name="Google Shape;550;p67"/>
          <p:cNvSpPr txBox="1"/>
          <p:nvPr/>
        </p:nvSpPr>
        <p:spPr>
          <a:xfrm>
            <a:off x="2409200" y="230875"/>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Trying to sell XACML to Devs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pic>
        <p:nvPicPr>
          <p:cNvPr id="555" name="Google Shape;555;p68"/>
          <p:cNvPicPr preferRelativeResize="0"/>
          <p:nvPr/>
        </p:nvPicPr>
        <p:blipFill>
          <a:blip r:embed="rId3">
            <a:alphaModFix/>
          </a:blip>
          <a:stretch>
            <a:fillRect/>
          </a:stretch>
        </p:blipFill>
        <p:spPr>
          <a:xfrm>
            <a:off x="0" y="0"/>
            <a:ext cx="1196575" cy="1196575"/>
          </a:xfrm>
          <a:prstGeom prst="rect">
            <a:avLst/>
          </a:prstGeom>
          <a:noFill/>
          <a:ln>
            <a:noFill/>
          </a:ln>
        </p:spPr>
      </p:pic>
      <p:sp>
        <p:nvSpPr>
          <p:cNvPr id="556" name="Google Shape;556;p68"/>
          <p:cNvSpPr txBox="1"/>
          <p:nvPr/>
        </p:nvSpPr>
        <p:spPr>
          <a:xfrm>
            <a:off x="1946663" y="15596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57" name="Google Shape;557;p68"/>
          <p:cNvSpPr txBox="1"/>
          <p:nvPr/>
        </p:nvSpPr>
        <p:spPr>
          <a:xfrm>
            <a:off x="2788725" y="216663"/>
            <a:ext cx="3878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picture of a man in a helmet with the words &quot; this is not the way &quot; above him (provided by Tenor)" id="558" name="Google Shape;558;p68"/>
          <p:cNvPicPr preferRelativeResize="0"/>
          <p:nvPr/>
        </p:nvPicPr>
        <p:blipFill>
          <a:blip r:embed="rId4">
            <a:alphaModFix/>
          </a:blip>
          <a:stretch>
            <a:fillRect/>
          </a:stretch>
        </p:blipFill>
        <p:spPr>
          <a:xfrm>
            <a:off x="2274920" y="1365575"/>
            <a:ext cx="4478025" cy="31292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pic>
        <p:nvPicPr>
          <p:cNvPr id="563" name="Google Shape;563;p69"/>
          <p:cNvPicPr preferRelativeResize="0"/>
          <p:nvPr/>
        </p:nvPicPr>
        <p:blipFill>
          <a:blip r:embed="rId3">
            <a:alphaModFix/>
          </a:blip>
          <a:stretch>
            <a:fillRect/>
          </a:stretch>
        </p:blipFill>
        <p:spPr>
          <a:xfrm>
            <a:off x="0" y="0"/>
            <a:ext cx="1196575" cy="1196575"/>
          </a:xfrm>
          <a:prstGeom prst="rect">
            <a:avLst/>
          </a:prstGeom>
          <a:noFill/>
          <a:ln>
            <a:noFill/>
          </a:ln>
        </p:spPr>
      </p:pic>
      <p:sp>
        <p:nvSpPr>
          <p:cNvPr id="564" name="Google Shape;564;p69"/>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pic>
        <p:nvPicPr>
          <p:cNvPr id="569" name="Google Shape;569;p70"/>
          <p:cNvPicPr preferRelativeResize="0"/>
          <p:nvPr/>
        </p:nvPicPr>
        <p:blipFill>
          <a:blip r:embed="rId3">
            <a:alphaModFix/>
          </a:blip>
          <a:stretch>
            <a:fillRect/>
          </a:stretch>
        </p:blipFill>
        <p:spPr>
          <a:xfrm>
            <a:off x="0" y="0"/>
            <a:ext cx="1196575" cy="1196575"/>
          </a:xfrm>
          <a:prstGeom prst="rect">
            <a:avLst/>
          </a:prstGeom>
          <a:noFill/>
          <a:ln>
            <a:noFill/>
          </a:ln>
        </p:spPr>
      </p:pic>
      <p:sp>
        <p:nvSpPr>
          <p:cNvPr id="570" name="Google Shape;570;p70"/>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571" name="Google Shape;571;p70"/>
          <p:cNvPicPr preferRelativeResize="0"/>
          <p:nvPr/>
        </p:nvPicPr>
        <p:blipFill>
          <a:blip r:embed="rId4">
            <a:alphaModFix/>
          </a:blip>
          <a:stretch>
            <a:fillRect/>
          </a:stretch>
        </p:blipFill>
        <p:spPr>
          <a:xfrm>
            <a:off x="2055650" y="959938"/>
            <a:ext cx="5171684" cy="3878763"/>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pic>
        <p:nvPicPr>
          <p:cNvPr id="576" name="Google Shape;576;p71"/>
          <p:cNvPicPr preferRelativeResize="0"/>
          <p:nvPr/>
        </p:nvPicPr>
        <p:blipFill>
          <a:blip r:embed="rId3">
            <a:alphaModFix/>
          </a:blip>
          <a:stretch>
            <a:fillRect/>
          </a:stretch>
        </p:blipFill>
        <p:spPr>
          <a:xfrm>
            <a:off x="0" y="0"/>
            <a:ext cx="1196575" cy="1196575"/>
          </a:xfrm>
          <a:prstGeom prst="rect">
            <a:avLst/>
          </a:prstGeom>
          <a:noFill/>
          <a:ln>
            <a:noFill/>
          </a:ln>
        </p:spPr>
      </p:pic>
      <p:sp>
        <p:nvSpPr>
          <p:cNvPr id="577" name="Google Shape;577;p71"/>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78" name="Google Shape;578;p71"/>
          <p:cNvSpPr txBox="1"/>
          <p:nvPr/>
        </p:nvSpPr>
        <p:spPr>
          <a:xfrm>
            <a:off x="410300" y="1151925"/>
            <a:ext cx="8347200" cy="24936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Access Control System for all of Google’s Services (Internal + External)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Calendar, Cloud, Drive, Maps, Photos, and YouTube etc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95th-percentile latency of less than 10 milliseconds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Availability of 99.999% over 3 years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pic>
        <p:nvPicPr>
          <p:cNvPr id="583" name="Google Shape;583;p72"/>
          <p:cNvPicPr preferRelativeResize="0"/>
          <p:nvPr/>
        </p:nvPicPr>
        <p:blipFill>
          <a:blip r:embed="rId3">
            <a:alphaModFix/>
          </a:blip>
          <a:stretch>
            <a:fillRect/>
          </a:stretch>
        </p:blipFill>
        <p:spPr>
          <a:xfrm>
            <a:off x="0" y="0"/>
            <a:ext cx="1196575" cy="1196575"/>
          </a:xfrm>
          <a:prstGeom prst="rect">
            <a:avLst/>
          </a:prstGeom>
          <a:noFill/>
          <a:ln>
            <a:noFill/>
          </a:ln>
        </p:spPr>
      </p:pic>
      <p:sp>
        <p:nvSpPr>
          <p:cNvPr id="584" name="Google Shape;584;p72"/>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85" name="Google Shape;585;p72"/>
          <p:cNvSpPr txBox="1"/>
          <p:nvPr/>
        </p:nvSpPr>
        <p:spPr>
          <a:xfrm>
            <a:off x="410300" y="1151925"/>
            <a:ext cx="83472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Access Control Server for all of Google’s Services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Calendar, Cloud, Drive, Maps, Photos, and YouTube etc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95th-percentile latency of less than 10 milliseconds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Availability of 99.999% over 3 years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2 trillion relation tuples that occupy close to 100 terabytes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&gt; 10 million client queries per second (QPS)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10,000 servers organized in several dozen clusters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Planetscale Numbers!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4" name="Shape 164"/>
        <p:cNvGrpSpPr/>
        <p:nvPr/>
      </p:nvGrpSpPr>
      <p:grpSpPr>
        <a:xfrm>
          <a:off x="0" y="0"/>
          <a:ext cx="0" cy="0"/>
          <a:chOff x="0" y="0"/>
          <a:chExt cx="0" cy="0"/>
        </a:xfrm>
      </p:grpSpPr>
      <p:pic>
        <p:nvPicPr>
          <p:cNvPr descr="A close up of a paper&#10;&#10;Description automatically generated" id="165" name="Google Shape;165;p2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66" name="Google Shape;166;p2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67" name="Google Shape;167;p28"/>
          <p:cNvSpPr/>
          <p:nvPr/>
        </p:nvSpPr>
        <p:spPr>
          <a:xfrm>
            <a:off x="88881" y="-25912"/>
            <a:ext cx="9141600" cy="51435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1100"/>
              <a:buFont typeface="Arial"/>
              <a:buNone/>
            </a:pPr>
            <a:r>
              <a:t/>
            </a:r>
            <a:endParaRPr sz="1400">
              <a:solidFill>
                <a:srgbClr val="2D2D2D"/>
              </a:solidFill>
              <a:highlight>
                <a:schemeClr val="dk1"/>
              </a:highlight>
              <a:latin typeface="Calibri"/>
              <a:ea typeface="Calibri"/>
              <a:cs typeface="Calibri"/>
              <a:sym typeface="Calibri"/>
            </a:endParaRPr>
          </a:p>
        </p:txBody>
      </p:sp>
      <p:sp>
        <p:nvSpPr>
          <p:cNvPr id="168" name="Google Shape;168;p2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9" name="Google Shape;169;p2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0" name="Google Shape;170;p2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71" name="Google Shape;171;p2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72" name="Google Shape;172;p28"/>
          <p:cNvPicPr preferRelativeResize="0"/>
          <p:nvPr/>
        </p:nvPicPr>
        <p:blipFill>
          <a:blip r:embed="rId5">
            <a:alphaModFix/>
          </a:blip>
          <a:stretch>
            <a:fillRect/>
          </a:stretch>
        </p:blipFill>
        <p:spPr>
          <a:xfrm>
            <a:off x="1976137" y="1017487"/>
            <a:ext cx="5044925" cy="30567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pic>
        <p:nvPicPr>
          <p:cNvPr id="590" name="Google Shape;590;p73"/>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591" name="Google Shape;591;p73"/>
          <p:cNvPicPr preferRelativeResize="0"/>
          <p:nvPr/>
        </p:nvPicPr>
        <p:blipFill>
          <a:blip r:embed="rId4">
            <a:alphaModFix/>
          </a:blip>
          <a:stretch>
            <a:fillRect/>
          </a:stretch>
        </p:blipFill>
        <p:spPr>
          <a:xfrm>
            <a:off x="1824037" y="760675"/>
            <a:ext cx="5495925" cy="4124325"/>
          </a:xfrm>
          <a:prstGeom prst="rect">
            <a:avLst/>
          </a:prstGeom>
          <a:noFill/>
          <a:ln>
            <a:noFill/>
          </a:ln>
        </p:spPr>
      </p:pic>
      <p:sp>
        <p:nvSpPr>
          <p:cNvPr id="592" name="Google Shape;592;p73"/>
          <p:cNvSpPr/>
          <p:nvPr/>
        </p:nvSpPr>
        <p:spPr>
          <a:xfrm rot="2373580">
            <a:off x="5560760" y="3509043"/>
            <a:ext cx="501192" cy="791851"/>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pic>
        <p:nvPicPr>
          <p:cNvPr id="597" name="Google Shape;597;p74"/>
          <p:cNvPicPr preferRelativeResize="0"/>
          <p:nvPr/>
        </p:nvPicPr>
        <p:blipFill>
          <a:blip r:embed="rId3">
            <a:alphaModFix/>
          </a:blip>
          <a:stretch>
            <a:fillRect/>
          </a:stretch>
        </p:blipFill>
        <p:spPr>
          <a:xfrm>
            <a:off x="0" y="0"/>
            <a:ext cx="1196575" cy="1196575"/>
          </a:xfrm>
          <a:prstGeom prst="rect">
            <a:avLst/>
          </a:prstGeom>
          <a:noFill/>
          <a:ln>
            <a:noFill/>
          </a:ln>
        </p:spPr>
      </p:pic>
      <p:sp>
        <p:nvSpPr>
          <p:cNvPr id="598" name="Google Shape;598;p74"/>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Pros &amp; Cons with RBAC (Role based)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99" name="Google Shape;599;p74"/>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00" name="Google Shape;600;p74"/>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Simple </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3D85C6"/>
              </a:buClr>
              <a:buSzPts val="2500"/>
              <a:buFont typeface="Sofia Sans Extra Condensed SemiBold"/>
              <a:buChar char="●"/>
            </a:pPr>
            <a:r>
              <a:rPr lang="en-GB" sz="2500">
                <a:solidFill>
                  <a:srgbClr val="3D85C6"/>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3D85C6"/>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01" name="Google Shape;601;p74"/>
          <p:cNvSpPr txBox="1"/>
          <p:nvPr/>
        </p:nvSpPr>
        <p:spPr>
          <a:xfrm>
            <a:off x="4741800" y="1063200"/>
            <a:ext cx="3834300" cy="3648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Not Scalable for  Enterprise / SAAS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Difficult to change or introduce new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Low Granular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Tight Coupling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pic>
        <p:nvPicPr>
          <p:cNvPr id="606" name="Google Shape;606;p75"/>
          <p:cNvPicPr preferRelativeResize="0"/>
          <p:nvPr/>
        </p:nvPicPr>
        <p:blipFill>
          <a:blip r:embed="rId3">
            <a:alphaModFix/>
          </a:blip>
          <a:stretch>
            <a:fillRect/>
          </a:stretch>
        </p:blipFill>
        <p:spPr>
          <a:xfrm>
            <a:off x="0" y="0"/>
            <a:ext cx="1196575" cy="1196575"/>
          </a:xfrm>
          <a:prstGeom prst="rect">
            <a:avLst/>
          </a:prstGeom>
          <a:noFill/>
          <a:ln>
            <a:noFill/>
          </a:ln>
        </p:spPr>
      </p:pic>
      <p:sp>
        <p:nvSpPr>
          <p:cNvPr id="607" name="Google Shape;607;p75"/>
          <p:cNvSpPr txBox="1"/>
          <p:nvPr/>
        </p:nvSpPr>
        <p:spPr>
          <a:xfrm>
            <a:off x="2790150" y="236638"/>
            <a:ext cx="35637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608" name="Google Shape;608;p75"/>
          <p:cNvPicPr preferRelativeResize="0"/>
          <p:nvPr/>
        </p:nvPicPr>
        <p:blipFill>
          <a:blip r:embed="rId4">
            <a:alphaModFix/>
          </a:blip>
          <a:stretch>
            <a:fillRect/>
          </a:stretch>
        </p:blipFill>
        <p:spPr>
          <a:xfrm>
            <a:off x="2953063" y="959950"/>
            <a:ext cx="2865275" cy="2148950"/>
          </a:xfrm>
          <a:prstGeom prst="rect">
            <a:avLst/>
          </a:prstGeom>
          <a:noFill/>
          <a:ln>
            <a:noFill/>
          </a:ln>
        </p:spPr>
      </p:pic>
      <p:sp>
        <p:nvSpPr>
          <p:cNvPr id="609" name="Google Shape;609;p75"/>
          <p:cNvSpPr txBox="1"/>
          <p:nvPr/>
        </p:nvSpPr>
        <p:spPr>
          <a:xfrm>
            <a:off x="2355600" y="3397150"/>
            <a:ext cx="44328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pic>
        <p:nvPicPr>
          <p:cNvPr id="614" name="Google Shape;614;p76"/>
          <p:cNvPicPr preferRelativeResize="0"/>
          <p:nvPr/>
        </p:nvPicPr>
        <p:blipFill>
          <a:blip r:embed="rId3">
            <a:alphaModFix/>
          </a:blip>
          <a:stretch>
            <a:fillRect/>
          </a:stretch>
        </p:blipFill>
        <p:spPr>
          <a:xfrm>
            <a:off x="0" y="0"/>
            <a:ext cx="1196575" cy="1196575"/>
          </a:xfrm>
          <a:prstGeom prst="rect">
            <a:avLst/>
          </a:prstGeom>
          <a:noFill/>
          <a:ln>
            <a:noFill/>
          </a:ln>
        </p:spPr>
      </p:pic>
      <p:sp>
        <p:nvSpPr>
          <p:cNvPr id="615" name="Google Shape;615;p76"/>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16" name="Google Shape;616;p76"/>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17" name="Google Shape;617;p76"/>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618" name="Google Shape;618;p76"/>
          <p:cNvPicPr preferRelativeResize="0"/>
          <p:nvPr/>
        </p:nvPicPr>
        <p:blipFill>
          <a:blip r:embed="rId4">
            <a:alphaModFix/>
          </a:blip>
          <a:stretch>
            <a:fillRect/>
          </a:stretch>
        </p:blipFill>
        <p:spPr>
          <a:xfrm>
            <a:off x="8328375" y="4816700"/>
            <a:ext cx="742125" cy="234450"/>
          </a:xfrm>
          <a:prstGeom prst="rect">
            <a:avLst/>
          </a:prstGeom>
          <a:noFill/>
          <a:ln>
            <a:noFill/>
          </a:ln>
        </p:spPr>
      </p:pic>
      <p:pic>
        <p:nvPicPr>
          <p:cNvPr id="619" name="Google Shape;619;p76"/>
          <p:cNvPicPr preferRelativeResize="0"/>
          <p:nvPr/>
        </p:nvPicPr>
        <p:blipFill>
          <a:blip r:embed="rId5">
            <a:alphaModFix/>
          </a:blip>
          <a:stretch>
            <a:fillRect/>
          </a:stretch>
        </p:blipFill>
        <p:spPr>
          <a:xfrm>
            <a:off x="2083500" y="1345750"/>
            <a:ext cx="5288600" cy="311737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pic>
        <p:nvPicPr>
          <p:cNvPr id="624" name="Google Shape;624;p77"/>
          <p:cNvPicPr preferRelativeResize="0"/>
          <p:nvPr/>
        </p:nvPicPr>
        <p:blipFill>
          <a:blip r:embed="rId3">
            <a:alphaModFix/>
          </a:blip>
          <a:stretch>
            <a:fillRect/>
          </a:stretch>
        </p:blipFill>
        <p:spPr>
          <a:xfrm>
            <a:off x="0" y="0"/>
            <a:ext cx="1196575" cy="1196575"/>
          </a:xfrm>
          <a:prstGeom prst="rect">
            <a:avLst/>
          </a:prstGeom>
          <a:noFill/>
          <a:ln>
            <a:noFill/>
          </a:ln>
        </p:spPr>
      </p:pic>
      <p:sp>
        <p:nvSpPr>
          <p:cNvPr id="625" name="Google Shape;625;p77"/>
          <p:cNvSpPr txBox="1"/>
          <p:nvPr/>
        </p:nvSpPr>
        <p:spPr>
          <a:xfrm>
            <a:off x="2064900" y="187300"/>
            <a:ext cx="66120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RBAC vs ReBAC vs ABAC - Concepts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26" name="Google Shape;626;p77"/>
          <p:cNvSpPr txBox="1"/>
          <p:nvPr/>
        </p:nvSpPr>
        <p:spPr>
          <a:xfrm>
            <a:off x="3673075" y="5197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27" name="Google Shape;627;p77"/>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628" name="Google Shape;628;p77"/>
          <p:cNvPicPr preferRelativeResize="0"/>
          <p:nvPr/>
        </p:nvPicPr>
        <p:blipFill>
          <a:blip r:embed="rId4">
            <a:alphaModFix/>
          </a:blip>
          <a:stretch>
            <a:fillRect/>
          </a:stretch>
        </p:blipFill>
        <p:spPr>
          <a:xfrm>
            <a:off x="8319050" y="4626650"/>
            <a:ext cx="542250" cy="380875"/>
          </a:xfrm>
          <a:prstGeom prst="rect">
            <a:avLst/>
          </a:prstGeom>
          <a:noFill/>
          <a:ln>
            <a:noFill/>
          </a:ln>
        </p:spPr>
      </p:pic>
      <p:pic>
        <p:nvPicPr>
          <p:cNvPr id="629" name="Google Shape;629;p77"/>
          <p:cNvPicPr preferRelativeResize="0"/>
          <p:nvPr/>
        </p:nvPicPr>
        <p:blipFill>
          <a:blip r:embed="rId5">
            <a:alphaModFix/>
          </a:blip>
          <a:stretch>
            <a:fillRect/>
          </a:stretch>
        </p:blipFill>
        <p:spPr>
          <a:xfrm>
            <a:off x="2328775" y="1080300"/>
            <a:ext cx="4486456" cy="33704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pic>
        <p:nvPicPr>
          <p:cNvPr id="634" name="Google Shape;634;p78"/>
          <p:cNvPicPr preferRelativeResize="0"/>
          <p:nvPr/>
        </p:nvPicPr>
        <p:blipFill>
          <a:blip r:embed="rId3">
            <a:alphaModFix/>
          </a:blip>
          <a:stretch>
            <a:fillRect/>
          </a:stretch>
        </p:blipFill>
        <p:spPr>
          <a:xfrm>
            <a:off x="0" y="0"/>
            <a:ext cx="1196575" cy="1196575"/>
          </a:xfrm>
          <a:prstGeom prst="rect">
            <a:avLst/>
          </a:prstGeom>
          <a:noFill/>
          <a:ln>
            <a:noFill/>
          </a:ln>
        </p:spPr>
      </p:pic>
      <p:sp>
        <p:nvSpPr>
          <p:cNvPr id="635" name="Google Shape;635;p78"/>
          <p:cNvSpPr txBox="1"/>
          <p:nvPr/>
        </p:nvSpPr>
        <p:spPr>
          <a:xfrm>
            <a:off x="1912825" y="205200"/>
            <a:ext cx="55881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36" name="Google Shape;636;p78"/>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37" name="Google Shape;637;p78"/>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Visual | Graphical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pic>
        <p:nvPicPr>
          <p:cNvPr id="642" name="Google Shape;642;p79"/>
          <p:cNvPicPr preferRelativeResize="0"/>
          <p:nvPr/>
        </p:nvPicPr>
        <p:blipFill>
          <a:blip r:embed="rId3">
            <a:alphaModFix/>
          </a:blip>
          <a:stretch>
            <a:fillRect/>
          </a:stretch>
        </p:blipFill>
        <p:spPr>
          <a:xfrm>
            <a:off x="0" y="0"/>
            <a:ext cx="1196575" cy="1196575"/>
          </a:xfrm>
          <a:prstGeom prst="rect">
            <a:avLst/>
          </a:prstGeom>
          <a:noFill/>
          <a:ln>
            <a:noFill/>
          </a:ln>
        </p:spPr>
      </p:pic>
      <p:sp>
        <p:nvSpPr>
          <p:cNvPr id="643" name="Google Shape;643;p79"/>
          <p:cNvSpPr txBox="1"/>
          <p:nvPr/>
        </p:nvSpPr>
        <p:spPr>
          <a:xfrm>
            <a:off x="1912825" y="205200"/>
            <a:ext cx="57459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Relationship based Access Control (ReBAC)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44" name="Google Shape;644;p79"/>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45" name="Google Shape;645;p79"/>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Visual | Graphical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Centralised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46" name="Google Shape;646;p79"/>
          <p:cNvSpPr txBox="1"/>
          <p:nvPr/>
        </p:nvSpPr>
        <p:spPr>
          <a:xfrm>
            <a:off x="4473600" y="1132650"/>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Relations can be complex to map</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Learning curve - Graph Theory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Not as granular as ABAC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Auditing - Could be challenging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pic>
        <p:nvPicPr>
          <p:cNvPr id="651" name="Google Shape;651;p80"/>
          <p:cNvPicPr preferRelativeResize="0"/>
          <p:nvPr/>
        </p:nvPicPr>
        <p:blipFill>
          <a:blip r:embed="rId3">
            <a:alphaModFix/>
          </a:blip>
          <a:stretch>
            <a:fillRect/>
          </a:stretch>
        </p:blipFill>
        <p:spPr>
          <a:xfrm>
            <a:off x="0" y="0"/>
            <a:ext cx="1196575" cy="1196575"/>
          </a:xfrm>
          <a:prstGeom prst="rect">
            <a:avLst/>
          </a:prstGeom>
          <a:noFill/>
          <a:ln>
            <a:noFill/>
          </a:ln>
        </p:spPr>
      </p:pic>
      <p:sp>
        <p:nvSpPr>
          <p:cNvPr id="652" name="Google Shape;652;p80"/>
          <p:cNvSpPr txBox="1"/>
          <p:nvPr/>
        </p:nvSpPr>
        <p:spPr>
          <a:xfrm>
            <a:off x="2459000" y="236638"/>
            <a:ext cx="42498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 Solutions</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53" name="Google Shape;653;p80"/>
          <p:cNvSpPr txBox="1"/>
          <p:nvPr/>
        </p:nvSpPr>
        <p:spPr>
          <a:xfrm>
            <a:off x="1568775" y="1110600"/>
            <a:ext cx="26808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 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SpiceDB</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OpenFGA</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Ory / Keto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Permify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Permit.io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Topaz</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54" name="Google Shape;654;p80"/>
          <p:cNvSpPr txBox="1"/>
          <p:nvPr/>
        </p:nvSpPr>
        <p:spPr>
          <a:xfrm>
            <a:off x="5470625" y="1196575"/>
            <a:ext cx="3000000" cy="17238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Commercial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Oso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Auth0 / Okta (OpenFGA)</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pic>
        <p:nvPicPr>
          <p:cNvPr id="659" name="Google Shape;659;p81"/>
          <p:cNvPicPr preferRelativeResize="0"/>
          <p:nvPr/>
        </p:nvPicPr>
        <p:blipFill>
          <a:blip r:embed="rId3">
            <a:alphaModFix/>
          </a:blip>
          <a:stretch>
            <a:fillRect/>
          </a:stretch>
        </p:blipFill>
        <p:spPr>
          <a:xfrm>
            <a:off x="0" y="0"/>
            <a:ext cx="1196575" cy="1196575"/>
          </a:xfrm>
          <a:prstGeom prst="rect">
            <a:avLst/>
          </a:prstGeom>
          <a:noFill/>
          <a:ln>
            <a:noFill/>
          </a:ln>
        </p:spPr>
      </p:pic>
      <p:sp>
        <p:nvSpPr>
          <p:cNvPr id="660" name="Google Shape;660;p81"/>
          <p:cNvSpPr txBox="1"/>
          <p:nvPr/>
        </p:nvSpPr>
        <p:spPr>
          <a:xfrm>
            <a:off x="2459000" y="236638"/>
            <a:ext cx="4249800" cy="723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500">
                <a:solidFill>
                  <a:srgbClr val="2D2D2D"/>
                </a:solidFill>
                <a:latin typeface="Sofia Sans Extra Condensed SemiBold"/>
                <a:ea typeface="Sofia Sans Extra Condensed SemiBold"/>
                <a:cs typeface="Sofia Sans Extra Condensed SemiBold"/>
                <a:sym typeface="Sofia Sans Extra Condensed SemiBold"/>
              </a:rPr>
              <a:t>Google Zanzibar Solutions</a:t>
            </a:r>
            <a:endParaRPr sz="3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61" name="Google Shape;661;p81"/>
          <p:cNvSpPr txBox="1"/>
          <p:nvPr/>
        </p:nvSpPr>
        <p:spPr>
          <a:xfrm>
            <a:off x="1568775" y="1110600"/>
            <a:ext cx="26808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 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SpiceDB</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OpenFGA</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Ory / Keto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Permify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Permit.io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Topaz</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62" name="Google Shape;662;p81"/>
          <p:cNvSpPr txBox="1"/>
          <p:nvPr/>
        </p:nvSpPr>
        <p:spPr>
          <a:xfrm>
            <a:off x="5470625" y="1196575"/>
            <a:ext cx="3000000" cy="17238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Commercial</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Oso</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1" marL="914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Auth0 / Okta (OpenFGA)</a:t>
            </a:r>
            <a:endParaRPr/>
          </a:p>
        </p:txBody>
      </p:sp>
      <p:sp>
        <p:nvSpPr>
          <p:cNvPr id="663" name="Google Shape;663;p81"/>
          <p:cNvSpPr/>
          <p:nvPr/>
        </p:nvSpPr>
        <p:spPr>
          <a:xfrm>
            <a:off x="3583650" y="3464750"/>
            <a:ext cx="852900" cy="4263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pic>
        <p:nvPicPr>
          <p:cNvPr id="668" name="Google Shape;668;p82"/>
          <p:cNvPicPr preferRelativeResize="0"/>
          <p:nvPr/>
        </p:nvPicPr>
        <p:blipFill>
          <a:blip r:embed="rId3">
            <a:alphaModFix/>
          </a:blip>
          <a:stretch>
            <a:fillRect/>
          </a:stretch>
        </p:blipFill>
        <p:spPr>
          <a:xfrm>
            <a:off x="0" y="0"/>
            <a:ext cx="1196575" cy="1196575"/>
          </a:xfrm>
          <a:prstGeom prst="rect">
            <a:avLst/>
          </a:prstGeom>
          <a:noFill/>
          <a:ln>
            <a:noFill/>
          </a:ln>
        </p:spPr>
      </p:pic>
      <p:sp>
        <p:nvSpPr>
          <p:cNvPr id="669" name="Google Shape;669;p82"/>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8288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Topaz</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70" name="Google Shape;670;p82"/>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671" name="Google Shape;671;p82"/>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672" name="Google Shape;672;p82"/>
          <p:cNvPicPr preferRelativeResize="0"/>
          <p:nvPr/>
        </p:nvPicPr>
        <p:blipFill>
          <a:blip r:embed="rId4">
            <a:alphaModFix/>
          </a:blip>
          <a:stretch>
            <a:fillRect/>
          </a:stretch>
        </p:blipFill>
        <p:spPr>
          <a:xfrm>
            <a:off x="7947425" y="-10187"/>
            <a:ext cx="1196575" cy="1077283"/>
          </a:xfrm>
          <a:prstGeom prst="rect">
            <a:avLst/>
          </a:prstGeom>
          <a:noFill/>
          <a:ln>
            <a:noFill/>
          </a:ln>
        </p:spPr>
      </p:pic>
      <p:sp>
        <p:nvSpPr>
          <p:cNvPr id="673" name="Google Shape;673;p82"/>
          <p:cNvSpPr txBox="1"/>
          <p:nvPr/>
        </p:nvSpPr>
        <p:spPr>
          <a:xfrm>
            <a:off x="2017825" y="1818825"/>
            <a:ext cx="5704200" cy="17238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Open 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Supports Open Policy Agent (OPA) and Zanzibar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Supports RBAC, ABAC and ReBAC</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Policies are expressed as code</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pic>
        <p:nvPicPr>
          <p:cNvPr descr="A close up of a paper&#10;&#10;Description automatically generated" id="177" name="Google Shape;177;p2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78" name="Google Shape;178;p2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79" name="Google Shape;179;p29"/>
          <p:cNvSpPr/>
          <p:nvPr/>
        </p:nvSpPr>
        <p:spPr>
          <a:xfrm>
            <a:off x="191181"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80" name="Google Shape;180;p2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1" name="Google Shape;181;p2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2" name="Google Shape;182;p2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83" name="Google Shape;183;p2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84" name="Google Shape;184;p29"/>
          <p:cNvPicPr preferRelativeResize="0"/>
          <p:nvPr/>
        </p:nvPicPr>
        <p:blipFill>
          <a:blip r:embed="rId5">
            <a:alphaModFix/>
          </a:blip>
          <a:stretch>
            <a:fillRect/>
          </a:stretch>
        </p:blipFill>
        <p:spPr>
          <a:xfrm>
            <a:off x="3476013" y="923000"/>
            <a:ext cx="1873025" cy="1873025"/>
          </a:xfrm>
          <a:prstGeom prst="rect">
            <a:avLst/>
          </a:prstGeom>
          <a:noFill/>
          <a:ln>
            <a:noFill/>
          </a:ln>
        </p:spPr>
      </p:pic>
      <p:sp>
        <p:nvSpPr>
          <p:cNvPr id="185" name="Google Shape;185;p29"/>
          <p:cNvSpPr txBox="1"/>
          <p:nvPr/>
        </p:nvSpPr>
        <p:spPr>
          <a:xfrm>
            <a:off x="2078825" y="3104000"/>
            <a:ext cx="46674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An Impossible Mission was given</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pic>
        <p:nvPicPr>
          <p:cNvPr id="678" name="Google Shape;678;p83"/>
          <p:cNvPicPr preferRelativeResize="0"/>
          <p:nvPr/>
        </p:nvPicPr>
        <p:blipFill>
          <a:blip r:embed="rId3">
            <a:alphaModFix/>
          </a:blip>
          <a:stretch>
            <a:fillRect/>
          </a:stretch>
        </p:blipFill>
        <p:spPr>
          <a:xfrm>
            <a:off x="0" y="0"/>
            <a:ext cx="1196575" cy="1196575"/>
          </a:xfrm>
          <a:prstGeom prst="rect">
            <a:avLst/>
          </a:prstGeom>
          <a:noFill/>
          <a:ln>
            <a:noFill/>
          </a:ln>
        </p:spPr>
      </p:pic>
      <p:sp>
        <p:nvSpPr>
          <p:cNvPr id="679" name="Google Shape;679;p83"/>
          <p:cNvSpPr txBox="1"/>
          <p:nvPr/>
        </p:nvSpPr>
        <p:spPr>
          <a:xfrm>
            <a:off x="1912825" y="95500"/>
            <a:ext cx="5914200" cy="646500"/>
          </a:xfrm>
          <a:prstGeom prst="rect">
            <a:avLst/>
          </a:prstGeom>
          <a:noFill/>
          <a:ln>
            <a:noFill/>
          </a:ln>
        </p:spPr>
        <p:txBody>
          <a:bodyPr anchorCtr="0" anchor="t" bIns="91425" lIns="91425" spcFirstLastPara="1" rIns="91425" wrap="square" tIns="91425">
            <a:spAutoFit/>
          </a:bodyPr>
          <a:lstStyle/>
          <a:p>
            <a:pPr indent="0" lvl="0" marL="18288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Topaz Architecture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680" name="Google Shape;680;p83"/>
          <p:cNvPicPr preferRelativeResize="0"/>
          <p:nvPr/>
        </p:nvPicPr>
        <p:blipFill>
          <a:blip r:embed="rId4">
            <a:alphaModFix/>
          </a:blip>
          <a:stretch>
            <a:fillRect/>
          </a:stretch>
        </p:blipFill>
        <p:spPr>
          <a:xfrm>
            <a:off x="1048612" y="1140375"/>
            <a:ext cx="7642629" cy="3806388"/>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pic>
        <p:nvPicPr>
          <p:cNvPr id="685" name="Google Shape;685;p84"/>
          <p:cNvPicPr preferRelativeResize="0"/>
          <p:nvPr/>
        </p:nvPicPr>
        <p:blipFill>
          <a:blip r:embed="rId3">
            <a:alphaModFix/>
          </a:blip>
          <a:stretch>
            <a:fillRect/>
          </a:stretch>
        </p:blipFill>
        <p:spPr>
          <a:xfrm>
            <a:off x="0" y="0"/>
            <a:ext cx="1196575" cy="1196575"/>
          </a:xfrm>
          <a:prstGeom prst="rect">
            <a:avLst/>
          </a:prstGeom>
          <a:noFill/>
          <a:ln>
            <a:noFill/>
          </a:ln>
        </p:spPr>
      </p:pic>
      <p:sp>
        <p:nvSpPr>
          <p:cNvPr id="686" name="Google Shape;686;p84"/>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RBAC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87" name="Google Shape;687;p84"/>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88" name="Google Shape;688;p84"/>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689" name="Google Shape;689;p84"/>
          <p:cNvSpPr txBox="1"/>
          <p:nvPr/>
        </p:nvSpPr>
        <p:spPr>
          <a:xfrm>
            <a:off x="1912825" y="1439925"/>
            <a:ext cx="7125300" cy="35913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allowed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a:t>
            </a:r>
            <a:r>
              <a:rPr b="1" lang="en-GB" sz="1950">
                <a:solidFill>
                  <a:srgbClr val="96CBFE"/>
                </a:solidFill>
                <a:latin typeface="Courier New"/>
                <a:ea typeface="Courier New"/>
                <a:cs typeface="Courier New"/>
                <a:sym typeface="Courier New"/>
              </a:rPr>
              <a:t>o</a:t>
            </a:r>
            <a:r>
              <a:rPr b="1" lang="en-GB" sz="1950">
                <a:solidFill>
                  <a:srgbClr val="96CBFE"/>
                </a:solidFill>
                <a:latin typeface="Courier New"/>
                <a:ea typeface="Courier New"/>
                <a:cs typeface="Courier New"/>
                <a:sym typeface="Courier New"/>
              </a:rPr>
              <a:t>bject_type"</a:t>
            </a:r>
            <a:r>
              <a:rPr b="1" lang="en-GB" sz="1950">
                <a:solidFill>
                  <a:srgbClr val="EDEDED"/>
                </a:solidFill>
                <a:latin typeface="Courier New"/>
                <a:ea typeface="Courier New"/>
                <a:cs typeface="Courier New"/>
                <a:sym typeface="Courier New"/>
              </a:rPr>
              <a:t>:</a:t>
            </a:r>
            <a:r>
              <a:rPr b="1" lang="en-GB" sz="1950">
                <a:solidFill>
                  <a:srgbClr val="A8FF60"/>
                </a:solidFill>
                <a:latin typeface="Courier New"/>
                <a:ea typeface="Courier New"/>
                <a:cs typeface="Courier New"/>
                <a:sym typeface="Courier New"/>
              </a:rPr>
              <a:t>"tenant"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input.resource.tenant_id,</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"viewer"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input.user.id,</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pic>
        <p:nvPicPr>
          <p:cNvPr id="694" name="Google Shape;694;p85"/>
          <p:cNvPicPr preferRelativeResize="0"/>
          <p:nvPr/>
        </p:nvPicPr>
        <p:blipFill>
          <a:blip r:embed="rId3">
            <a:alphaModFix/>
          </a:blip>
          <a:stretch>
            <a:fillRect/>
          </a:stretch>
        </p:blipFill>
        <p:spPr>
          <a:xfrm>
            <a:off x="0" y="0"/>
            <a:ext cx="1196575" cy="1196575"/>
          </a:xfrm>
          <a:prstGeom prst="rect">
            <a:avLst/>
          </a:prstGeom>
          <a:noFill/>
          <a:ln>
            <a:noFill/>
          </a:ln>
        </p:spPr>
      </p:pic>
      <p:sp>
        <p:nvSpPr>
          <p:cNvPr id="695" name="Google Shape;695;p85"/>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ReBAC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96" name="Google Shape;696;p85"/>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697" name="Google Shape;697;p85"/>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698" name="Google Shape;698;p85"/>
          <p:cNvSpPr txBox="1"/>
          <p:nvPr/>
        </p:nvSpPr>
        <p:spPr>
          <a:xfrm>
            <a:off x="1912825" y="1439925"/>
            <a:ext cx="7125300" cy="39366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allowed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ds</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check</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"object_type"</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"document"</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"object_id"</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input.resource.doc_id,</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"relation"</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"can_read"</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"subject_type"</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"user"</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r>
              <a:rPr b="1" lang="en-GB" sz="1950">
                <a:solidFill>
                  <a:srgbClr val="96CBFE"/>
                </a:solidFill>
                <a:latin typeface="Courier New"/>
                <a:ea typeface="Courier New"/>
                <a:cs typeface="Courier New"/>
                <a:sym typeface="Courier New"/>
              </a:rPr>
              <a:t>"subject_id"</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input.user.id,</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pic>
        <p:nvPicPr>
          <p:cNvPr id="703" name="Google Shape;703;p86"/>
          <p:cNvPicPr preferRelativeResize="0"/>
          <p:nvPr/>
        </p:nvPicPr>
        <p:blipFill>
          <a:blip r:embed="rId3">
            <a:alphaModFix/>
          </a:blip>
          <a:stretch>
            <a:fillRect/>
          </a:stretch>
        </p:blipFill>
        <p:spPr>
          <a:xfrm>
            <a:off x="0" y="0"/>
            <a:ext cx="1196575" cy="1196575"/>
          </a:xfrm>
          <a:prstGeom prst="rect">
            <a:avLst/>
          </a:prstGeom>
          <a:noFill/>
          <a:ln>
            <a:noFill/>
          </a:ln>
        </p:spPr>
      </p:pic>
      <p:sp>
        <p:nvSpPr>
          <p:cNvPr id="704" name="Google Shape;704;p86"/>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 			Topaz - ABAC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05" name="Google Shape;705;p86"/>
          <p:cNvSpPr txBox="1"/>
          <p:nvPr/>
        </p:nvSpPr>
        <p:spPr>
          <a:xfrm>
            <a:off x="410300" y="1151925"/>
            <a:ext cx="38343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06" name="Google Shape;706;p86"/>
          <p:cNvSpPr txBox="1"/>
          <p:nvPr/>
        </p:nvSpPr>
        <p:spPr>
          <a:xfrm>
            <a:off x="2159925" y="1196575"/>
            <a:ext cx="6420000" cy="469500"/>
          </a:xfrm>
          <a:prstGeom prst="rect">
            <a:avLst/>
          </a:prstGeom>
          <a:noFill/>
          <a:ln>
            <a:noFill/>
          </a:ln>
        </p:spPr>
        <p:txBody>
          <a:bodyPr anchorCtr="0" anchor="t" bIns="91425" lIns="91425" spcFirstLastPara="1" rIns="91425" wrap="square" tIns="91425">
            <a:spAutoFit/>
          </a:bodyPr>
          <a:lstStyle/>
          <a:p>
            <a:pPr indent="0" lvl="0" marL="0" marR="101600" rtl="0" algn="l">
              <a:lnSpc>
                <a:spcPct val="115000"/>
              </a:lnSpc>
              <a:spcBef>
                <a:spcPts val="0"/>
              </a:spcBef>
              <a:spcAft>
                <a:spcPts val="0"/>
              </a:spcAft>
              <a:buNone/>
            </a:pPr>
            <a:r>
              <a:t/>
            </a:r>
            <a:endParaRPr sz="1850">
              <a:solidFill>
                <a:srgbClr val="C5C8C6"/>
              </a:solidFill>
              <a:latin typeface="Courier New"/>
              <a:ea typeface="Courier New"/>
              <a:cs typeface="Courier New"/>
              <a:sym typeface="Courier New"/>
            </a:endParaRPr>
          </a:p>
        </p:txBody>
      </p:sp>
      <p:sp>
        <p:nvSpPr>
          <p:cNvPr id="707" name="Google Shape;707;p86"/>
          <p:cNvSpPr txBox="1"/>
          <p:nvPr/>
        </p:nvSpPr>
        <p:spPr>
          <a:xfrm>
            <a:off x="1912825" y="1439925"/>
            <a:ext cx="7125300" cy="25560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allowed {</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ns </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time</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now_ns</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day </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DAD085"/>
                </a:solidFill>
                <a:latin typeface="Courier New"/>
                <a:ea typeface="Courier New"/>
                <a:cs typeface="Courier New"/>
                <a:sym typeface="Courier New"/>
              </a:rPr>
              <a:t>time</a:t>
            </a:r>
            <a:r>
              <a:rPr b="1" lang="en-GB" sz="1950">
                <a:solidFill>
                  <a:srgbClr val="C5C8C6"/>
                </a:solidFill>
                <a:latin typeface="Courier New"/>
                <a:ea typeface="Courier New"/>
                <a:cs typeface="Courier New"/>
                <a:sym typeface="Courier New"/>
              </a:rPr>
              <a:t>.</a:t>
            </a:r>
            <a:r>
              <a:rPr b="1" lang="en-GB" sz="1950">
                <a:solidFill>
                  <a:srgbClr val="DAD085"/>
                </a:solidFill>
                <a:latin typeface="Courier New"/>
                <a:ea typeface="Courier New"/>
                <a:cs typeface="Courier New"/>
                <a:sym typeface="Courier New"/>
              </a:rPr>
              <a:t>weekday</a:t>
            </a:r>
            <a:r>
              <a:rPr b="1" lang="en-GB" sz="1950">
                <a:solidFill>
                  <a:srgbClr val="C5C8C6"/>
                </a:solidFill>
                <a:latin typeface="Courier New"/>
                <a:ea typeface="Courier New"/>
                <a:cs typeface="Courier New"/>
                <a:sym typeface="Courier New"/>
              </a:rPr>
              <a:t>(ns)</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day </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data.workdays[</a:t>
            </a:r>
            <a:r>
              <a:rPr b="1" lang="en-GB" sz="1950">
                <a:solidFill>
                  <a:srgbClr val="EDEDED"/>
                </a:solidFill>
                <a:latin typeface="Courier New"/>
                <a:ea typeface="Courier New"/>
                <a:cs typeface="Courier New"/>
                <a:sym typeface="Courier New"/>
              </a:rPr>
              <a:t>_</a:t>
            </a: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  input.user.properties.department </a:t>
            </a:r>
            <a:r>
              <a:rPr b="1" lang="en-GB" sz="1950">
                <a:solidFill>
                  <a:srgbClr val="EDEDED"/>
                </a:solidFill>
                <a:latin typeface="Courier New"/>
                <a:ea typeface="Courier New"/>
                <a:cs typeface="Courier New"/>
                <a:sym typeface="Courier New"/>
              </a:rPr>
              <a:t>==</a:t>
            </a:r>
            <a:r>
              <a:rPr b="1" lang="en-GB" sz="1950">
                <a:solidFill>
                  <a:srgbClr val="C5C8C6"/>
                </a:solidFill>
                <a:latin typeface="Courier New"/>
                <a:ea typeface="Courier New"/>
                <a:cs typeface="Courier New"/>
                <a:sym typeface="Courier New"/>
              </a:rPr>
              <a:t> </a:t>
            </a:r>
            <a:r>
              <a:rPr b="1" lang="en-GB" sz="1950">
                <a:solidFill>
                  <a:srgbClr val="A8FF60"/>
                </a:solidFill>
                <a:latin typeface="Courier New"/>
                <a:ea typeface="Courier New"/>
                <a:cs typeface="Courier New"/>
                <a:sym typeface="Courier New"/>
              </a:rPr>
              <a:t>"Sales"</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rPr b="1" lang="en-GB" sz="1950">
                <a:solidFill>
                  <a:srgbClr val="C5C8C6"/>
                </a:solidFill>
                <a:latin typeface="Courier New"/>
                <a:ea typeface="Courier New"/>
                <a:cs typeface="Courier New"/>
                <a:sym typeface="Courier New"/>
              </a:rPr>
              <a:t>}</a:t>
            </a:r>
            <a:endParaRPr b="1" sz="1950">
              <a:solidFill>
                <a:srgbClr val="C5C8C6"/>
              </a:solidFill>
              <a:latin typeface="Courier New"/>
              <a:ea typeface="Courier New"/>
              <a:cs typeface="Courier New"/>
              <a:sym typeface="Courier New"/>
            </a:endParaRPr>
          </a:p>
          <a:p>
            <a:pPr indent="0" lvl="0" marL="101600" marR="101600" rtl="0" algn="l">
              <a:lnSpc>
                <a:spcPct val="115000"/>
              </a:lnSpc>
              <a:spcBef>
                <a:spcPts val="0"/>
              </a:spcBef>
              <a:spcAft>
                <a:spcPts val="0"/>
              </a:spcAft>
              <a:buNone/>
            </a:pPr>
            <a:r>
              <a:t/>
            </a:r>
            <a:endParaRPr b="1" sz="1950">
              <a:solidFill>
                <a:srgbClr val="C5C8C6"/>
              </a:solidFill>
              <a:latin typeface="Courier New"/>
              <a:ea typeface="Courier New"/>
              <a:cs typeface="Courier New"/>
              <a:sym typeface="Courier New"/>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pic>
        <p:nvPicPr>
          <p:cNvPr id="712" name="Google Shape;712;p87"/>
          <p:cNvPicPr preferRelativeResize="0"/>
          <p:nvPr/>
        </p:nvPicPr>
        <p:blipFill>
          <a:blip r:embed="rId3">
            <a:alphaModFix/>
          </a:blip>
          <a:stretch>
            <a:fillRect/>
          </a:stretch>
        </p:blipFill>
        <p:spPr>
          <a:xfrm>
            <a:off x="0" y="0"/>
            <a:ext cx="1196575" cy="1196575"/>
          </a:xfrm>
          <a:prstGeom prst="rect">
            <a:avLst/>
          </a:prstGeom>
          <a:noFill/>
          <a:ln>
            <a:noFill/>
          </a:ln>
        </p:spPr>
      </p:pic>
      <p:sp>
        <p:nvSpPr>
          <p:cNvPr id="713" name="Google Shape;713;p87"/>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Topaz - ASP.NET Core Example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14" name="Google Shape;714;p87"/>
          <p:cNvSpPr txBox="1"/>
          <p:nvPr/>
        </p:nvSpPr>
        <p:spPr>
          <a:xfrm>
            <a:off x="178125" y="1018325"/>
            <a:ext cx="4587000" cy="3417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//Startup.cs</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0F54D6"/>
                </a:solidFill>
                <a:highlight>
                  <a:srgbClr val="FFFFFF"/>
                </a:highlight>
                <a:latin typeface="Courier New"/>
                <a:ea typeface="Courier New"/>
                <a:cs typeface="Courier New"/>
                <a:sym typeface="Courier New"/>
              </a:rPr>
              <a:t>using </a:t>
            </a:r>
            <a:r>
              <a:rPr b="1" lang="en-GB" sz="1000">
                <a:solidFill>
                  <a:srgbClr val="202020"/>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AspNetCore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Middleware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Extensions</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0F54D6"/>
                </a:solidFill>
                <a:highlight>
                  <a:srgbClr val="FFFFFF"/>
                </a:highlight>
                <a:latin typeface="Courier New"/>
                <a:ea typeface="Courier New"/>
                <a:cs typeface="Courier New"/>
                <a:sym typeface="Courier New"/>
              </a:rPr>
              <a:t>using </a:t>
            </a:r>
            <a:r>
              <a:rPr b="1" lang="en-GB" sz="1000">
                <a:solidFill>
                  <a:srgbClr val="202020"/>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AspNetCore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Middleware</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Policies</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  </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//Aserto options handling</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202020"/>
                </a:solidFill>
                <a:highlight>
                  <a:srgbClr val="FFFFFF"/>
                </a:highlight>
                <a:latin typeface="Courier New"/>
                <a:ea typeface="Courier New"/>
                <a:cs typeface="Courier New"/>
                <a:sym typeface="Courier New"/>
              </a:rPr>
              <a:t>services</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AddAsertoAuthorization</a:t>
            </a:r>
            <a:r>
              <a:rPr lang="en-GB" sz="1000">
                <a:solidFill>
                  <a:srgbClr val="383838"/>
                </a:solidFill>
                <a:highlight>
                  <a:srgbClr val="FFFFFF"/>
                </a:highlight>
                <a:latin typeface="Courier New"/>
                <a:ea typeface="Courier New"/>
                <a:cs typeface="Courier New"/>
                <a:sym typeface="Courier New"/>
              </a:rPr>
              <a:t>(options </a:t>
            </a:r>
            <a:r>
              <a:rPr lang="en-GB" sz="1000">
                <a:solidFill>
                  <a:srgbClr val="202020"/>
                </a:solidFill>
                <a:highlight>
                  <a:srgbClr val="FFFFFF"/>
                </a:highlight>
                <a:latin typeface="Courier New"/>
                <a:ea typeface="Courier New"/>
                <a:cs typeface="Courier New"/>
                <a:sym typeface="Courier New"/>
              </a:rPr>
              <a:t>=&gt; Configuration</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GetSection</a:t>
            </a:r>
            <a:r>
              <a:rPr lang="en-GB" sz="1000">
                <a:solidFill>
                  <a:srgbClr val="383838"/>
                </a:solidFill>
                <a:highlight>
                  <a:srgbClr val="FFFFFF"/>
                </a:highlight>
                <a:latin typeface="Courier New"/>
                <a:ea typeface="Courier New"/>
                <a:cs typeface="Courier New"/>
                <a:sym typeface="Courier New"/>
              </a:rPr>
              <a:t>(</a:t>
            </a:r>
            <a:r>
              <a:rPr lang="en-GB" sz="1000">
                <a:solidFill>
                  <a:srgbClr val="8C6C41"/>
                </a:solidFill>
                <a:highlight>
                  <a:srgbClr val="FFFFFF"/>
                </a:highlight>
                <a:latin typeface="Courier New"/>
                <a:ea typeface="Courier New"/>
                <a:cs typeface="Courier New"/>
                <a:sym typeface="Courier New"/>
              </a:rPr>
              <a:t>"Aserto"</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Bind</a:t>
            </a:r>
            <a:r>
              <a:rPr lang="en-GB" sz="1000">
                <a:solidFill>
                  <a:srgbClr val="383838"/>
                </a:solidFill>
                <a:highlight>
                  <a:srgbClr val="FFFFFF"/>
                </a:highlight>
                <a:latin typeface="Courier New"/>
                <a:ea typeface="Courier New"/>
                <a:cs typeface="Courier New"/>
                <a:sym typeface="Courier New"/>
              </a:rPr>
              <a:t>(options));</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//end Aserto options handling</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GB" sz="1000">
                <a:solidFill>
                  <a:srgbClr val="202020"/>
                </a:solidFill>
                <a:highlight>
                  <a:srgbClr val="FFFFFF"/>
                </a:highlight>
                <a:latin typeface="Courier New"/>
                <a:ea typeface="Courier New"/>
                <a:cs typeface="Courier New"/>
                <a:sym typeface="Courier New"/>
              </a:rPr>
              <a:t>services</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AddAuthorization</a:t>
            </a:r>
            <a:r>
              <a:rPr lang="en-GB" sz="1000">
                <a:solidFill>
                  <a:srgbClr val="383838"/>
                </a:solidFill>
                <a:highlight>
                  <a:srgbClr val="FFFFFF"/>
                </a:highlight>
                <a:latin typeface="Courier New"/>
                <a:ea typeface="Courier New"/>
                <a:cs typeface="Courier New"/>
                <a:sym typeface="Courier New"/>
              </a:rPr>
              <a:t>(options </a:t>
            </a:r>
            <a:r>
              <a:rPr lang="en-GB" sz="1000">
                <a:solidFill>
                  <a:srgbClr val="202020"/>
                </a:solidFill>
                <a:highlight>
                  <a:srgbClr val="FFFFFF"/>
                </a:highlight>
                <a:latin typeface="Courier New"/>
                <a:ea typeface="Courier New"/>
                <a:cs typeface="Courier New"/>
                <a:sym typeface="Courier New"/>
              </a:rPr>
              <a:t>=&gt;</a:t>
            </a:r>
            <a:endParaRPr sz="1000">
              <a:solidFill>
                <a:srgbClr val="20202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   </a:t>
            </a:r>
            <a:r>
              <a:rPr b="1" lang="en-GB" sz="1000">
                <a:solidFill>
                  <a:srgbClr val="383838"/>
                </a:solidFill>
                <a:highlight>
                  <a:srgbClr val="FFFFFF"/>
                </a:highlight>
                <a:latin typeface="Courier New"/>
                <a:ea typeface="Courier New"/>
                <a:cs typeface="Courier New"/>
                <a:sym typeface="Courier New"/>
              </a:rPr>
              <a:t>options.</a:t>
            </a:r>
            <a:r>
              <a:rPr b="1" lang="en-GB" sz="1000">
                <a:solidFill>
                  <a:srgbClr val="202020"/>
                </a:solidFill>
                <a:highlight>
                  <a:srgbClr val="FFFFFF"/>
                </a:highlight>
                <a:latin typeface="Courier New"/>
                <a:ea typeface="Courier New"/>
                <a:cs typeface="Courier New"/>
                <a:sym typeface="Courier New"/>
              </a:rPr>
              <a:t>AddPolicy</a:t>
            </a:r>
            <a:r>
              <a:rPr b="1" lang="en-GB" sz="1000">
                <a:solidFill>
                  <a:srgbClr val="383838"/>
                </a:solidFill>
                <a:highlight>
                  <a:srgbClr val="FFFFFF"/>
                </a:highlight>
                <a:latin typeface="Courier New"/>
                <a:ea typeface="Courier New"/>
                <a:cs typeface="Courier New"/>
                <a:sym typeface="Courier New"/>
              </a:rPr>
              <a:t>(</a:t>
            </a:r>
            <a:r>
              <a:rPr b="1" lang="en-GB" sz="1000">
                <a:solidFill>
                  <a:srgbClr val="8C6C41"/>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 policy </a:t>
            </a:r>
            <a:r>
              <a:rPr b="1" lang="en-GB" sz="1000">
                <a:solidFill>
                  <a:srgbClr val="202020"/>
                </a:solidFill>
                <a:highlight>
                  <a:srgbClr val="FFFFFF"/>
                </a:highlight>
                <a:latin typeface="Courier New"/>
                <a:ea typeface="Courier New"/>
                <a:cs typeface="Courier New"/>
                <a:sym typeface="Courier New"/>
              </a:rPr>
              <a:t>=&gt;</a:t>
            </a:r>
            <a:r>
              <a:rPr lang="en-GB" sz="1000">
                <a:solidFill>
                  <a:srgbClr val="202020"/>
                </a:solidFill>
                <a:highlight>
                  <a:srgbClr val="FFFFFF"/>
                </a:highlight>
                <a:latin typeface="Courier New"/>
                <a:ea typeface="Courier New"/>
                <a:cs typeface="Courier New"/>
                <a:sym typeface="Courier New"/>
              </a:rPr>
              <a:t> </a:t>
            </a:r>
            <a:r>
              <a:rPr b="1" lang="en-GB" sz="1000">
                <a:solidFill>
                  <a:srgbClr val="383838"/>
                </a:solidFill>
                <a:highlight>
                  <a:srgbClr val="FFFFFF"/>
                </a:highlight>
                <a:latin typeface="Courier New"/>
                <a:ea typeface="Courier New"/>
                <a:cs typeface="Courier New"/>
                <a:sym typeface="Courier New"/>
              </a:rPr>
              <a:t>policy.</a:t>
            </a:r>
            <a:r>
              <a:rPr b="1" lang="en-GB" sz="1000">
                <a:solidFill>
                  <a:srgbClr val="202020"/>
                </a:solidFill>
                <a:highlight>
                  <a:srgbClr val="FFFFFF"/>
                </a:highlight>
                <a:latin typeface="Courier New"/>
                <a:ea typeface="Courier New"/>
                <a:cs typeface="Courier New"/>
                <a:sym typeface="Courier New"/>
              </a:rPr>
              <a:t>Requirements</a:t>
            </a:r>
            <a:r>
              <a:rPr b="1" lang="en-GB" sz="1000">
                <a:solidFill>
                  <a:srgbClr val="383838"/>
                </a:solidFill>
                <a:highlight>
                  <a:srgbClr val="FFFFFF"/>
                </a:highlight>
                <a:latin typeface="Courier New"/>
                <a:ea typeface="Courier New"/>
                <a:cs typeface="Courier New"/>
                <a:sym typeface="Courier New"/>
              </a:rPr>
              <a:t>.</a:t>
            </a:r>
            <a:r>
              <a:rPr b="1" lang="en-GB" sz="1000">
                <a:solidFill>
                  <a:srgbClr val="202020"/>
                </a:solidFill>
                <a:highlight>
                  <a:srgbClr val="FFFFFF"/>
                </a:highlight>
                <a:latin typeface="Courier New"/>
                <a:ea typeface="Courier New"/>
                <a:cs typeface="Courier New"/>
                <a:sym typeface="Courier New"/>
              </a:rPr>
              <a:t>Add</a:t>
            </a:r>
            <a:r>
              <a:rPr b="1" lang="en-GB" sz="1000">
                <a:solidFill>
                  <a:srgbClr val="383838"/>
                </a:solidFill>
                <a:highlight>
                  <a:srgbClr val="FFFFFF"/>
                </a:highlight>
                <a:latin typeface="Courier New"/>
                <a:ea typeface="Courier New"/>
                <a:cs typeface="Courier New"/>
                <a:sym typeface="Courier New"/>
              </a:rPr>
              <a:t>(</a:t>
            </a:r>
            <a:r>
              <a:rPr b="1" lang="en-GB" sz="1000">
                <a:solidFill>
                  <a:srgbClr val="0F54D6"/>
                </a:solidFill>
                <a:highlight>
                  <a:srgbClr val="FFFFFF"/>
                </a:highlight>
                <a:latin typeface="Courier New"/>
                <a:ea typeface="Courier New"/>
                <a:cs typeface="Courier New"/>
                <a:sym typeface="Courier New"/>
              </a:rPr>
              <a:t>new </a:t>
            </a:r>
            <a:r>
              <a:rPr b="1" lang="en-GB" sz="1000">
                <a:solidFill>
                  <a:srgbClr val="202020"/>
                </a:solidFill>
                <a:highlight>
                  <a:srgbClr val="FFFFFF"/>
                </a:highlight>
                <a:latin typeface="Courier New"/>
                <a:ea typeface="Courier New"/>
                <a:cs typeface="Courier New"/>
                <a:sym typeface="Courier New"/>
              </a:rPr>
              <a:t>AsertoDecisionRequirement</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i="1" lang="en-GB" sz="1000">
                <a:solidFill>
                  <a:srgbClr val="248700"/>
                </a:solidFill>
                <a:highlight>
                  <a:srgbClr val="FFFFFF"/>
                </a:highlight>
                <a:latin typeface="Courier New"/>
                <a:ea typeface="Courier New"/>
                <a:cs typeface="Courier New"/>
                <a:sym typeface="Courier New"/>
              </a:rPr>
              <a:t>//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lang="en-GB" sz="1000">
                <a:solidFill>
                  <a:srgbClr val="202020"/>
                </a:solidFill>
                <a:highlight>
                  <a:srgbClr val="FFFFFF"/>
                </a:highlight>
                <a:latin typeface="Courier New"/>
                <a:ea typeface="Courier New"/>
                <a:cs typeface="Courier New"/>
                <a:sym typeface="Courier New"/>
              </a:rPr>
              <a:t>app</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UseAuthorization</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p:txBody>
      </p:sp>
      <p:sp>
        <p:nvSpPr>
          <p:cNvPr id="715" name="Google Shape;715;p87"/>
          <p:cNvSpPr txBox="1"/>
          <p:nvPr/>
        </p:nvSpPr>
        <p:spPr>
          <a:xfrm>
            <a:off x="4520050" y="1018325"/>
            <a:ext cx="4549800" cy="3417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i="1" lang="en-GB" sz="1000">
                <a:solidFill>
                  <a:srgbClr val="248700"/>
                </a:solidFill>
                <a:highlight>
                  <a:srgbClr val="FFFFFF"/>
                </a:highlight>
                <a:latin typeface="Courier New"/>
                <a:ea typeface="Courier New"/>
                <a:cs typeface="Courier New"/>
                <a:sym typeface="Courier New"/>
              </a:rPr>
              <a:t>//&lt;Some&gt;Controller.cs</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r>
              <a:rPr lang="en-GB" sz="1000">
                <a:solidFill>
                  <a:srgbClr val="6B2FBA"/>
                </a:solidFill>
                <a:highlight>
                  <a:srgbClr val="FFFFFF"/>
                </a:highlight>
                <a:latin typeface="Courier New"/>
                <a:ea typeface="Courier New"/>
                <a:cs typeface="Courier New"/>
                <a:sym typeface="Courier New"/>
              </a:rPr>
              <a:t>ApiController</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r>
              <a:rPr lang="en-GB" sz="1000">
                <a:solidFill>
                  <a:srgbClr val="6B2FBA"/>
                </a:solidFill>
                <a:highlight>
                  <a:srgbClr val="FFFFFF"/>
                </a:highlight>
                <a:latin typeface="Courier New"/>
                <a:ea typeface="Courier New"/>
                <a:cs typeface="Courier New"/>
                <a:sym typeface="Courier New"/>
              </a:rPr>
              <a:t>Route</a:t>
            </a:r>
            <a:r>
              <a:rPr lang="en-GB" sz="1000">
                <a:solidFill>
                  <a:srgbClr val="383838"/>
                </a:solidFill>
                <a:highlight>
                  <a:srgbClr val="FFFFFF"/>
                </a:highlight>
                <a:latin typeface="Courier New"/>
                <a:ea typeface="Courier New"/>
                <a:cs typeface="Courier New"/>
                <a:sym typeface="Courier New"/>
              </a:rPr>
              <a:t>(</a:t>
            </a:r>
            <a:r>
              <a:rPr lang="en-GB" sz="1000">
                <a:solidFill>
                  <a:srgbClr val="8C6C41"/>
                </a:solidFill>
                <a:highlight>
                  <a:srgbClr val="FFFFFF"/>
                </a:highlight>
                <a:latin typeface="Courier New"/>
                <a:ea typeface="Courier New"/>
                <a:cs typeface="Courier New"/>
                <a:sym typeface="Courier New"/>
              </a:rPr>
              <a:t>"/todos"</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0F54D6"/>
                </a:solidFill>
                <a:highlight>
                  <a:srgbClr val="FFFFFF"/>
                </a:highlight>
                <a:latin typeface="Courier New"/>
                <a:ea typeface="Courier New"/>
                <a:cs typeface="Courier New"/>
                <a:sym typeface="Courier New"/>
              </a:rPr>
              <a:t>public class </a:t>
            </a:r>
            <a:r>
              <a:rPr lang="en-GB" sz="1000">
                <a:solidFill>
                  <a:srgbClr val="6B2FBA"/>
                </a:solidFill>
                <a:highlight>
                  <a:srgbClr val="FFFFFF"/>
                </a:highlight>
                <a:latin typeface="Courier New"/>
                <a:ea typeface="Courier New"/>
                <a:cs typeface="Courier New"/>
                <a:sym typeface="Courier New"/>
              </a:rPr>
              <a:t>GetTodosController </a:t>
            </a:r>
            <a:r>
              <a:rPr lang="en-GB" sz="1000">
                <a:solidFill>
                  <a:srgbClr val="202020"/>
                </a:solidFill>
                <a:highlight>
                  <a:srgbClr val="FFFFFF"/>
                </a:highlight>
                <a:latin typeface="Courier New"/>
                <a:ea typeface="Courier New"/>
                <a:cs typeface="Courier New"/>
                <a:sym typeface="Courier New"/>
              </a:rPr>
              <a:t>: ControllerBase</a:t>
            </a:r>
            <a:endParaRPr sz="1000">
              <a:solidFill>
                <a:srgbClr val="20202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i="1" lang="en-GB" sz="1000">
                <a:solidFill>
                  <a:srgbClr val="248700"/>
                </a:solidFill>
                <a:highlight>
                  <a:srgbClr val="FFFFFF"/>
                </a:highlight>
                <a:latin typeface="Courier New"/>
                <a:ea typeface="Courier New"/>
                <a:cs typeface="Courier New"/>
                <a:sym typeface="Courier New"/>
              </a:rPr>
              <a:t>//...Some code</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i="1" sz="1000">
              <a:solidFill>
                <a:srgbClr val="248700"/>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i="1" lang="en-GB" sz="1000">
                <a:solidFill>
                  <a:srgbClr val="248700"/>
                </a:solidFill>
                <a:highlight>
                  <a:srgbClr val="FFFFFF"/>
                </a:highlight>
                <a:latin typeface="Courier New"/>
                <a:ea typeface="Courier New"/>
                <a:cs typeface="Courier New"/>
                <a:sym typeface="Courier New"/>
              </a:rPr>
              <a:t>   </a:t>
            </a:r>
            <a:r>
              <a:rPr lang="en-GB" sz="1000">
                <a:solidFill>
                  <a:srgbClr val="383838"/>
                </a:solidFill>
                <a:highlight>
                  <a:srgbClr val="FFFFFF"/>
                </a:highlight>
                <a:latin typeface="Courier New"/>
                <a:ea typeface="Courier New"/>
                <a:cs typeface="Courier New"/>
                <a:sym typeface="Courier New"/>
              </a:rPr>
              <a:t>[</a:t>
            </a:r>
            <a:r>
              <a:rPr lang="en-GB" sz="1000">
                <a:solidFill>
                  <a:srgbClr val="6B2FBA"/>
                </a:solidFill>
                <a:highlight>
                  <a:srgbClr val="FFFFFF"/>
                </a:highlight>
                <a:latin typeface="Courier New"/>
                <a:ea typeface="Courier New"/>
                <a:cs typeface="Courier New"/>
                <a:sym typeface="Courier New"/>
              </a:rPr>
              <a:t>HttpGet</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b="1" lang="en-GB" sz="1000">
                <a:solidFill>
                  <a:srgbClr val="383838"/>
                </a:solidFill>
                <a:highlight>
                  <a:srgbClr val="FFFFFF"/>
                </a:highlight>
                <a:latin typeface="Courier New"/>
                <a:ea typeface="Courier New"/>
                <a:cs typeface="Courier New"/>
                <a:sym typeface="Courier New"/>
              </a:rPr>
              <a:t>[</a:t>
            </a:r>
            <a:r>
              <a:rPr b="1" lang="en-GB" sz="1000">
                <a:solidFill>
                  <a:srgbClr val="6B2FBA"/>
                </a:solidFill>
                <a:highlight>
                  <a:srgbClr val="FFFFFF"/>
                </a:highlight>
                <a:latin typeface="Courier New"/>
                <a:ea typeface="Courier New"/>
                <a:cs typeface="Courier New"/>
                <a:sym typeface="Courier New"/>
              </a:rPr>
              <a:t>Authorize</a:t>
            </a:r>
            <a:r>
              <a:rPr b="1" lang="en-GB" sz="1000">
                <a:solidFill>
                  <a:srgbClr val="383838"/>
                </a:solidFill>
                <a:highlight>
                  <a:srgbClr val="FFFFFF"/>
                </a:highlight>
                <a:latin typeface="Courier New"/>
                <a:ea typeface="Courier New"/>
                <a:cs typeface="Courier New"/>
                <a:sym typeface="Courier New"/>
              </a:rPr>
              <a:t>(</a:t>
            </a:r>
            <a:r>
              <a:rPr b="1" lang="en-GB" sz="1000">
                <a:solidFill>
                  <a:srgbClr val="8C6C41"/>
                </a:solidFill>
                <a:highlight>
                  <a:srgbClr val="FFFFFF"/>
                </a:highlight>
                <a:latin typeface="Courier New"/>
                <a:ea typeface="Courier New"/>
                <a:cs typeface="Courier New"/>
                <a:sym typeface="Courier New"/>
              </a:rPr>
              <a:t>"Aserto"</a:t>
            </a:r>
            <a:r>
              <a:rPr b="1" lang="en-GB" sz="1000">
                <a:solidFill>
                  <a:srgbClr val="383838"/>
                </a:solidFill>
                <a:highlight>
                  <a:srgbClr val="FFFFFF"/>
                </a:highlight>
                <a:latin typeface="Courier New"/>
                <a:ea typeface="Courier New"/>
                <a:cs typeface="Courier New"/>
                <a:sym typeface="Courier New"/>
              </a:rPr>
              <a:t>)]</a:t>
            </a:r>
            <a:endParaRPr b="1"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public async </a:t>
            </a:r>
            <a:r>
              <a:rPr lang="en-GB" sz="1000">
                <a:solidFill>
                  <a:srgbClr val="202020"/>
                </a:solidFill>
                <a:highlight>
                  <a:srgbClr val="FFFFFF"/>
                </a:highlight>
                <a:latin typeface="Courier New"/>
                <a:ea typeface="Courier New"/>
                <a:cs typeface="Courier New"/>
                <a:sym typeface="Courier New"/>
              </a:rPr>
              <a:t>Task</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IEnumerable</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TodoResource</a:t>
            </a:r>
            <a:r>
              <a:rPr lang="en-GB" sz="1000">
                <a:solidFill>
                  <a:srgbClr val="383838"/>
                </a:solidFill>
                <a:highlight>
                  <a:srgbClr val="FFFFFF"/>
                </a:highlight>
                <a:latin typeface="Courier New"/>
                <a:ea typeface="Courier New"/>
                <a:cs typeface="Courier New"/>
                <a:sym typeface="Courier New"/>
              </a:rPr>
              <a:t>&gt;&gt; </a:t>
            </a:r>
            <a:r>
              <a:rPr lang="en-GB" sz="1000">
                <a:solidFill>
                  <a:srgbClr val="00855F"/>
                </a:solidFill>
                <a:highlight>
                  <a:srgbClr val="FFFFFF"/>
                </a:highlight>
                <a:latin typeface="Courier New"/>
                <a:ea typeface="Courier New"/>
                <a:cs typeface="Courier New"/>
                <a:sym typeface="Courier New"/>
              </a:rPr>
              <a:t>GetAllAsync</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var </a:t>
            </a:r>
            <a:r>
              <a:rPr lang="en-GB" sz="1000">
                <a:solidFill>
                  <a:srgbClr val="383838"/>
                </a:solidFill>
                <a:highlight>
                  <a:srgbClr val="FFFFFF"/>
                </a:highlight>
                <a:latin typeface="Courier New"/>
                <a:ea typeface="Courier New"/>
                <a:cs typeface="Courier New"/>
                <a:sym typeface="Courier New"/>
              </a:rPr>
              <a:t>todos = </a:t>
            </a:r>
            <a:r>
              <a:rPr lang="en-GB" sz="1000">
                <a:solidFill>
                  <a:srgbClr val="0F54D6"/>
                </a:solidFill>
                <a:highlight>
                  <a:srgbClr val="FFFFFF"/>
                </a:highlight>
                <a:latin typeface="Courier New"/>
                <a:ea typeface="Courier New"/>
                <a:cs typeface="Courier New"/>
                <a:sym typeface="Courier New"/>
              </a:rPr>
              <a:t>await </a:t>
            </a:r>
            <a:r>
              <a:rPr lang="en-GB" sz="1000">
                <a:solidFill>
                  <a:srgbClr val="202020"/>
                </a:solidFill>
                <a:highlight>
                  <a:srgbClr val="FFFFFF"/>
                </a:highlight>
                <a:latin typeface="Courier New"/>
                <a:ea typeface="Courier New"/>
                <a:cs typeface="Courier New"/>
                <a:sym typeface="Courier New"/>
              </a:rPr>
              <a:t>_todoService</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ListAsync</a:t>
            </a: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var </a:t>
            </a:r>
            <a:r>
              <a:rPr lang="en-GB" sz="1000">
                <a:solidFill>
                  <a:srgbClr val="383838"/>
                </a:solidFill>
                <a:highlight>
                  <a:srgbClr val="FFFFFF"/>
                </a:highlight>
                <a:latin typeface="Courier New"/>
                <a:ea typeface="Courier New"/>
                <a:cs typeface="Courier New"/>
                <a:sym typeface="Courier New"/>
              </a:rPr>
              <a:t>resources = </a:t>
            </a:r>
            <a:r>
              <a:rPr lang="en-GB" sz="1000">
                <a:solidFill>
                  <a:srgbClr val="202020"/>
                </a:solidFill>
                <a:highlight>
                  <a:srgbClr val="FFFFFF"/>
                </a:highlight>
                <a:latin typeface="Courier New"/>
                <a:ea typeface="Courier New"/>
                <a:cs typeface="Courier New"/>
                <a:sym typeface="Courier New"/>
              </a:rPr>
              <a:t>_mapper</a:t>
            </a:r>
            <a:r>
              <a:rPr lang="en-GB" sz="1000">
                <a:solidFill>
                  <a:srgbClr val="383838"/>
                </a:solidFill>
                <a:highlight>
                  <a:srgbClr val="FFFFFF"/>
                </a:highlight>
                <a:latin typeface="Courier New"/>
                <a:ea typeface="Courier New"/>
                <a:cs typeface="Courier New"/>
                <a:sym typeface="Courier New"/>
              </a:rPr>
              <a:t>.</a:t>
            </a:r>
            <a:r>
              <a:rPr lang="en-GB" sz="1000">
                <a:solidFill>
                  <a:srgbClr val="202020"/>
                </a:solidFill>
                <a:highlight>
                  <a:srgbClr val="FFFFFF"/>
                </a:highlight>
                <a:latin typeface="Courier New"/>
                <a:ea typeface="Courier New"/>
                <a:cs typeface="Courier New"/>
                <a:sym typeface="Courier New"/>
              </a:rPr>
              <a:t>Map</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IEnumerable</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Todo</a:t>
            </a:r>
            <a:r>
              <a:rPr lang="en-GB" sz="1000">
                <a:solidFill>
                  <a:srgbClr val="383838"/>
                </a:solidFill>
                <a:highlight>
                  <a:srgbClr val="FFFFFF"/>
                </a:highlight>
                <a:latin typeface="Courier New"/>
                <a:ea typeface="Courier New"/>
                <a:cs typeface="Courier New"/>
                <a:sym typeface="Courier New"/>
              </a:rPr>
              <a:t>&gt;, </a:t>
            </a:r>
            <a:r>
              <a:rPr lang="en-GB" sz="1000">
                <a:solidFill>
                  <a:srgbClr val="202020"/>
                </a:solidFill>
                <a:highlight>
                  <a:srgbClr val="FFFFFF"/>
                </a:highlight>
                <a:latin typeface="Courier New"/>
                <a:ea typeface="Courier New"/>
                <a:cs typeface="Courier New"/>
                <a:sym typeface="Courier New"/>
              </a:rPr>
              <a:t>IEnumerable</a:t>
            </a:r>
            <a:r>
              <a:rPr lang="en-GB" sz="1000">
                <a:solidFill>
                  <a:srgbClr val="383838"/>
                </a:solidFill>
                <a:highlight>
                  <a:srgbClr val="FFFFFF"/>
                </a:highlight>
                <a:latin typeface="Courier New"/>
                <a:ea typeface="Courier New"/>
                <a:cs typeface="Courier New"/>
                <a:sym typeface="Courier New"/>
              </a:rPr>
              <a:t>&lt;</a:t>
            </a:r>
            <a:r>
              <a:rPr lang="en-GB" sz="1000">
                <a:solidFill>
                  <a:srgbClr val="202020"/>
                </a:solidFill>
                <a:highlight>
                  <a:srgbClr val="FFFFFF"/>
                </a:highlight>
                <a:latin typeface="Courier New"/>
                <a:ea typeface="Courier New"/>
                <a:cs typeface="Courier New"/>
                <a:sym typeface="Courier New"/>
              </a:rPr>
              <a:t>TodoResource</a:t>
            </a:r>
            <a:r>
              <a:rPr lang="en-GB" sz="1000">
                <a:solidFill>
                  <a:srgbClr val="383838"/>
                </a:solidFill>
                <a:highlight>
                  <a:srgbClr val="FFFFFF"/>
                </a:highlight>
                <a:latin typeface="Courier New"/>
                <a:ea typeface="Courier New"/>
                <a:cs typeface="Courier New"/>
                <a:sym typeface="Courier New"/>
              </a:rPr>
              <a:t>&gt;&gt;(todos);</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r>
              <a:rPr lang="en-GB" sz="1000">
                <a:solidFill>
                  <a:srgbClr val="0F54D6"/>
                </a:solidFill>
                <a:highlight>
                  <a:srgbClr val="FFFFFF"/>
                </a:highlight>
                <a:latin typeface="Courier New"/>
                <a:ea typeface="Courier New"/>
                <a:cs typeface="Courier New"/>
                <a:sym typeface="Courier New"/>
              </a:rPr>
              <a:t>return </a:t>
            </a:r>
            <a:r>
              <a:rPr lang="en-GB" sz="1000">
                <a:solidFill>
                  <a:srgbClr val="383838"/>
                </a:solidFill>
                <a:highlight>
                  <a:srgbClr val="FFFFFF"/>
                </a:highlight>
                <a:latin typeface="Courier New"/>
                <a:ea typeface="Courier New"/>
                <a:cs typeface="Courier New"/>
                <a:sym typeface="Courier New"/>
              </a:rPr>
              <a:t>resources;</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   }</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rPr lang="en-GB" sz="1000">
                <a:solidFill>
                  <a:srgbClr val="383838"/>
                </a:solidFill>
                <a:highlight>
                  <a:srgbClr val="FFFFFF"/>
                </a:highlight>
                <a:latin typeface="Courier New"/>
                <a:ea typeface="Courier New"/>
                <a:cs typeface="Courier New"/>
                <a:sym typeface="Courier New"/>
              </a:rPr>
              <a:t>}</a:t>
            </a:r>
            <a:endParaRPr sz="1000">
              <a:solidFill>
                <a:srgbClr val="383838"/>
              </a:solidFill>
              <a:highlight>
                <a:srgbClr val="FFFFFF"/>
              </a:highlight>
              <a:latin typeface="Courier New"/>
              <a:ea typeface="Courier New"/>
              <a:cs typeface="Courier New"/>
              <a:sym typeface="Courier New"/>
            </a:endParaRPr>
          </a:p>
          <a:p>
            <a:pPr indent="0" lvl="0" marL="457200" rtl="0" algn="l">
              <a:spcBef>
                <a:spcPts val="0"/>
              </a:spcBef>
              <a:spcAft>
                <a:spcPts val="0"/>
              </a:spcAft>
              <a:buNone/>
            </a:pPr>
            <a:r>
              <a:t/>
            </a:r>
            <a:endParaRPr sz="1000">
              <a:solidFill>
                <a:srgbClr val="0F54D6"/>
              </a:solidFill>
              <a:highlight>
                <a:srgbClr val="FFFFFF"/>
              </a:highlight>
              <a:latin typeface="Courier New"/>
              <a:ea typeface="Courier New"/>
              <a:cs typeface="Courier New"/>
              <a:sym typeface="Courier New"/>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pic>
        <p:nvPicPr>
          <p:cNvPr id="720" name="Google Shape;720;p88"/>
          <p:cNvPicPr preferRelativeResize="0"/>
          <p:nvPr/>
        </p:nvPicPr>
        <p:blipFill>
          <a:blip r:embed="rId3">
            <a:alphaModFix/>
          </a:blip>
          <a:stretch>
            <a:fillRect/>
          </a:stretch>
        </p:blipFill>
        <p:spPr>
          <a:xfrm>
            <a:off x="0" y="0"/>
            <a:ext cx="1196575" cy="1196575"/>
          </a:xfrm>
          <a:prstGeom prst="rect">
            <a:avLst/>
          </a:prstGeom>
          <a:noFill/>
          <a:ln>
            <a:noFill/>
          </a:ln>
        </p:spPr>
      </p:pic>
      <p:sp>
        <p:nvSpPr>
          <p:cNvPr id="721" name="Google Shape;721;p88"/>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FreshBooks - Unrequited Vision</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22" name="Google Shape;722;p88"/>
          <p:cNvSpPr txBox="1"/>
          <p:nvPr/>
        </p:nvSpPr>
        <p:spPr>
          <a:xfrm>
            <a:off x="178125" y="1018325"/>
            <a:ext cx="8782200" cy="3387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t/>
            </a:r>
            <a:endParaRPr sz="1000">
              <a:solidFill>
                <a:srgbClr val="383838"/>
              </a:solidFill>
              <a:highlight>
                <a:srgbClr val="FFFFFF"/>
              </a:highlight>
              <a:latin typeface="Courier New"/>
              <a:ea typeface="Courier New"/>
              <a:cs typeface="Courier New"/>
              <a:sym typeface="Courier New"/>
            </a:endParaRPr>
          </a:p>
        </p:txBody>
      </p:sp>
      <p:pic>
        <p:nvPicPr>
          <p:cNvPr id="723" name="Google Shape;723;p88"/>
          <p:cNvPicPr preferRelativeResize="0"/>
          <p:nvPr/>
        </p:nvPicPr>
        <p:blipFill>
          <a:blip r:embed="rId4">
            <a:alphaModFix/>
          </a:blip>
          <a:stretch>
            <a:fillRect/>
          </a:stretch>
        </p:blipFill>
        <p:spPr>
          <a:xfrm>
            <a:off x="2548700" y="1254325"/>
            <a:ext cx="4530040" cy="3481675"/>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pic>
        <p:nvPicPr>
          <p:cNvPr id="728" name="Google Shape;728;p89"/>
          <p:cNvPicPr preferRelativeResize="0"/>
          <p:nvPr/>
        </p:nvPicPr>
        <p:blipFill>
          <a:blip r:embed="rId3">
            <a:alphaModFix/>
          </a:blip>
          <a:stretch>
            <a:fillRect/>
          </a:stretch>
        </p:blipFill>
        <p:spPr>
          <a:xfrm>
            <a:off x="0" y="0"/>
            <a:ext cx="1196575" cy="1196575"/>
          </a:xfrm>
          <a:prstGeom prst="rect">
            <a:avLst/>
          </a:prstGeom>
          <a:noFill/>
          <a:ln>
            <a:noFill/>
          </a:ln>
        </p:spPr>
      </p:pic>
      <p:sp>
        <p:nvSpPr>
          <p:cNvPr id="729" name="Google Shape;729;p89"/>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FreshBooks - Unrequited Vision</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30" name="Google Shape;730;p89"/>
          <p:cNvSpPr txBox="1"/>
          <p:nvPr/>
        </p:nvSpPr>
        <p:spPr>
          <a:xfrm>
            <a:off x="178125" y="1018325"/>
            <a:ext cx="8782200" cy="3387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t/>
            </a:r>
            <a:endParaRPr sz="1000">
              <a:solidFill>
                <a:srgbClr val="383838"/>
              </a:solidFill>
              <a:highlight>
                <a:srgbClr val="FFFFFF"/>
              </a:highlight>
              <a:latin typeface="Courier New"/>
              <a:ea typeface="Courier New"/>
              <a:cs typeface="Courier New"/>
              <a:sym typeface="Courier New"/>
            </a:endParaRPr>
          </a:p>
        </p:txBody>
      </p:sp>
      <p:pic>
        <p:nvPicPr>
          <p:cNvPr id="731" name="Google Shape;731;p89"/>
          <p:cNvPicPr preferRelativeResize="0"/>
          <p:nvPr/>
        </p:nvPicPr>
        <p:blipFill>
          <a:blip r:embed="rId4">
            <a:alphaModFix/>
          </a:blip>
          <a:stretch>
            <a:fillRect/>
          </a:stretch>
        </p:blipFill>
        <p:spPr>
          <a:xfrm>
            <a:off x="2548700" y="1254325"/>
            <a:ext cx="4530040" cy="3481675"/>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pic>
        <p:nvPicPr>
          <p:cNvPr id="736" name="Google Shape;736;p90"/>
          <p:cNvPicPr preferRelativeResize="0"/>
          <p:nvPr/>
        </p:nvPicPr>
        <p:blipFill>
          <a:blip r:embed="rId3">
            <a:alphaModFix/>
          </a:blip>
          <a:stretch>
            <a:fillRect/>
          </a:stretch>
        </p:blipFill>
        <p:spPr>
          <a:xfrm>
            <a:off x="0" y="0"/>
            <a:ext cx="1196575" cy="1196575"/>
          </a:xfrm>
          <a:prstGeom prst="rect">
            <a:avLst/>
          </a:prstGeom>
          <a:noFill/>
          <a:ln>
            <a:noFill/>
          </a:ln>
        </p:spPr>
      </p:pic>
      <p:sp>
        <p:nvSpPr>
          <p:cNvPr id="737" name="Google Shape;737;p90"/>
          <p:cNvSpPr txBox="1"/>
          <p:nvPr/>
        </p:nvSpPr>
        <p:spPr>
          <a:xfrm>
            <a:off x="1912825"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Q &amp; A</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38" name="Google Shape;738;p90"/>
          <p:cNvSpPr txBox="1"/>
          <p:nvPr/>
        </p:nvSpPr>
        <p:spPr>
          <a:xfrm>
            <a:off x="1469425" y="1399725"/>
            <a:ext cx="5250300" cy="24936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If I didn’t answer your question,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please send me a </a:t>
            </a:r>
            <a:r>
              <a:rPr lang="en-GB" sz="2500">
                <a:solidFill>
                  <a:srgbClr val="2D2D2D"/>
                </a:solidFill>
                <a:latin typeface="Sofia Sans Extra Condensed SemiBold"/>
                <a:ea typeface="Sofia Sans Extra Condensed SemiBold"/>
                <a:cs typeface="Sofia Sans Extra Condensed SemiBold"/>
                <a:sym typeface="Sofia Sans Extra Condensed SemiBold"/>
              </a:rPr>
              <a:t>message</a:t>
            </a:r>
            <a:r>
              <a:rPr lang="en-GB" sz="2500">
                <a:solidFill>
                  <a:srgbClr val="2D2D2D"/>
                </a:solidFill>
                <a:latin typeface="Sofia Sans Extra Condensed SemiBold"/>
                <a:ea typeface="Sofia Sans Extra Condensed SemiBold"/>
                <a:cs typeface="Sofia Sans Extra Condensed SemiBold"/>
                <a:sym typeface="Sofia Sans Extra Condensed SemiBold"/>
              </a:rPr>
              <a:t> on LinkedIn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https://www.linkedin.com/in/francischung/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pic>
        <p:nvPicPr>
          <p:cNvPr id="743" name="Google Shape;743;p91"/>
          <p:cNvPicPr preferRelativeResize="0"/>
          <p:nvPr/>
        </p:nvPicPr>
        <p:blipFill>
          <a:blip r:embed="rId3">
            <a:alphaModFix/>
          </a:blip>
          <a:stretch>
            <a:fillRect/>
          </a:stretch>
        </p:blipFill>
        <p:spPr>
          <a:xfrm>
            <a:off x="0" y="0"/>
            <a:ext cx="1196575" cy="1196575"/>
          </a:xfrm>
          <a:prstGeom prst="rect">
            <a:avLst/>
          </a:prstGeom>
          <a:noFill/>
          <a:ln>
            <a:noFill/>
          </a:ln>
        </p:spPr>
      </p:pic>
      <p:sp>
        <p:nvSpPr>
          <p:cNvPr id="744" name="Google Shape;744;p91"/>
          <p:cNvSpPr txBox="1"/>
          <p:nvPr/>
        </p:nvSpPr>
        <p:spPr>
          <a:xfrm>
            <a:off x="2262325" y="211025"/>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The End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45" name="Google Shape;745;p91"/>
          <p:cNvPicPr preferRelativeResize="0"/>
          <p:nvPr/>
        </p:nvPicPr>
        <p:blipFill>
          <a:blip r:embed="rId4">
            <a:alphaModFix/>
          </a:blip>
          <a:stretch>
            <a:fillRect/>
          </a:stretch>
        </p:blipFill>
        <p:spPr>
          <a:xfrm>
            <a:off x="2311988" y="1027927"/>
            <a:ext cx="4428775" cy="1860075"/>
          </a:xfrm>
          <a:prstGeom prst="rect">
            <a:avLst/>
          </a:prstGeom>
          <a:noFill/>
          <a:ln>
            <a:noFill/>
          </a:ln>
        </p:spPr>
      </p:pic>
      <p:sp>
        <p:nvSpPr>
          <p:cNvPr id="746" name="Google Shape;746;p91"/>
          <p:cNvSpPr txBox="1"/>
          <p:nvPr/>
        </p:nvSpPr>
        <p:spPr>
          <a:xfrm>
            <a:off x="1751425" y="3617350"/>
            <a:ext cx="64251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There are solutions out there. No need to jump out of buildings!</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pic>
        <p:nvPicPr>
          <p:cNvPr id="751" name="Google Shape;751;p92"/>
          <p:cNvPicPr preferRelativeResize="0"/>
          <p:nvPr/>
        </p:nvPicPr>
        <p:blipFill>
          <a:blip r:embed="rId3">
            <a:alphaModFix/>
          </a:blip>
          <a:stretch>
            <a:fillRect/>
          </a:stretch>
        </p:blipFill>
        <p:spPr>
          <a:xfrm>
            <a:off x="0" y="0"/>
            <a:ext cx="1196575" cy="1196575"/>
          </a:xfrm>
          <a:prstGeom prst="rect">
            <a:avLst/>
          </a:prstGeom>
          <a:noFill/>
          <a:ln>
            <a:noFill/>
          </a:ln>
        </p:spPr>
      </p:pic>
      <p:sp>
        <p:nvSpPr>
          <p:cNvPr id="752" name="Google Shape;752;p92"/>
          <p:cNvSpPr txBox="1"/>
          <p:nvPr/>
        </p:nvSpPr>
        <p:spPr>
          <a:xfrm>
            <a:off x="1950100" y="205200"/>
            <a:ext cx="5914200" cy="646500"/>
          </a:xfrm>
          <a:prstGeom prst="rect">
            <a:avLst/>
          </a:prstGeom>
          <a:noFill/>
          <a:ln>
            <a:noFill/>
          </a:ln>
        </p:spPr>
        <p:txBody>
          <a:bodyPr anchorCtr="0" anchor="t" bIns="91425" lIns="91425" spcFirstLastPara="1" rIns="91425" wrap="square" tIns="91425">
            <a:spAutoFit/>
          </a:bodyPr>
          <a:lstStyle/>
          <a:p>
            <a:pPr indent="0" lvl="0" marL="13716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Acknowledgements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id="753" name="Google Shape;753;p92"/>
          <p:cNvPicPr preferRelativeResize="0"/>
          <p:nvPr/>
        </p:nvPicPr>
        <p:blipFill>
          <a:blip r:embed="rId4">
            <a:alphaModFix/>
          </a:blip>
          <a:stretch>
            <a:fillRect/>
          </a:stretch>
        </p:blipFill>
        <p:spPr>
          <a:xfrm>
            <a:off x="1481750" y="1063225"/>
            <a:ext cx="999150" cy="999150"/>
          </a:xfrm>
          <a:prstGeom prst="rect">
            <a:avLst/>
          </a:prstGeom>
          <a:noFill/>
          <a:ln>
            <a:noFill/>
          </a:ln>
        </p:spPr>
      </p:pic>
      <p:pic>
        <p:nvPicPr>
          <p:cNvPr id="754" name="Google Shape;754;p92"/>
          <p:cNvPicPr preferRelativeResize="0"/>
          <p:nvPr/>
        </p:nvPicPr>
        <p:blipFill>
          <a:blip r:embed="rId5">
            <a:alphaModFix/>
          </a:blip>
          <a:stretch>
            <a:fillRect/>
          </a:stretch>
        </p:blipFill>
        <p:spPr>
          <a:xfrm>
            <a:off x="1481750" y="2273900"/>
            <a:ext cx="999150" cy="999150"/>
          </a:xfrm>
          <a:prstGeom prst="rect">
            <a:avLst/>
          </a:prstGeom>
          <a:noFill/>
          <a:ln>
            <a:noFill/>
          </a:ln>
        </p:spPr>
      </p:pic>
      <p:pic>
        <p:nvPicPr>
          <p:cNvPr id="755" name="Google Shape;755;p92"/>
          <p:cNvPicPr preferRelativeResize="0"/>
          <p:nvPr/>
        </p:nvPicPr>
        <p:blipFill>
          <a:blip r:embed="rId6">
            <a:alphaModFix/>
          </a:blip>
          <a:stretch>
            <a:fillRect/>
          </a:stretch>
        </p:blipFill>
        <p:spPr>
          <a:xfrm>
            <a:off x="1456500" y="3484575"/>
            <a:ext cx="1049650" cy="1049650"/>
          </a:xfrm>
          <a:prstGeom prst="rect">
            <a:avLst/>
          </a:prstGeom>
          <a:noFill/>
          <a:ln>
            <a:noFill/>
          </a:ln>
        </p:spPr>
      </p:pic>
      <p:sp>
        <p:nvSpPr>
          <p:cNvPr id="756" name="Google Shape;756;p92"/>
          <p:cNvSpPr txBox="1"/>
          <p:nvPr/>
        </p:nvSpPr>
        <p:spPr>
          <a:xfrm>
            <a:off x="3105975" y="1053913"/>
            <a:ext cx="52926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Ben Robinson (AKA the intern Developer) - </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Now a fully fledged FullStack Ruby/TS/Python Developer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57" name="Google Shape;757;p92"/>
          <p:cNvSpPr txBox="1"/>
          <p:nvPr/>
        </p:nvSpPr>
        <p:spPr>
          <a:xfrm>
            <a:off x="3105975" y="2281838"/>
            <a:ext cx="52926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Chris Simon - DDD-AU</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758" name="Google Shape;758;p92"/>
          <p:cNvSpPr txBox="1"/>
          <p:nvPr/>
        </p:nvSpPr>
        <p:spPr>
          <a:xfrm>
            <a:off x="3105975" y="3509775"/>
            <a:ext cx="52926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George Jayaratnam - Quant Risk Management, Data Engineering</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pic>
        <p:nvPicPr>
          <p:cNvPr descr="A close up of a paper&#10;&#10;Description automatically generated" id="190" name="Google Shape;190;p3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91" name="Google Shape;191;p3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92" name="Google Shape;192;p30"/>
          <p:cNvSpPr/>
          <p:nvPr/>
        </p:nvSpPr>
        <p:spPr>
          <a:xfrm>
            <a:off x="1068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93" name="Google Shape;193;p3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4" name="Google Shape;194;p3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5" name="Google Shape;195;p3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96" name="Google Shape;196;p3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97" name="Google Shape;197;p30"/>
          <p:cNvSpPr txBox="1"/>
          <p:nvPr/>
        </p:nvSpPr>
        <p:spPr>
          <a:xfrm>
            <a:off x="1819050" y="1744925"/>
            <a:ext cx="51312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Introduce a new User Class</a:t>
            </a:r>
            <a:br>
              <a:rPr lang="en-GB" sz="3600">
                <a:solidFill>
                  <a:srgbClr val="2D2D2D"/>
                </a:solidFill>
                <a:latin typeface="Sofia Sans Extra Condensed SemiBold"/>
                <a:ea typeface="Sofia Sans Extra Condensed SemiBold"/>
                <a:cs typeface="Sofia Sans Extra Condensed SemiBold"/>
                <a:sym typeface="Sofia Sans Extra Condensed SemiBold"/>
              </a:rPr>
            </a:br>
            <a:r>
              <a:rPr lang="en-GB" sz="3600">
                <a:solidFill>
                  <a:srgbClr val="2D2D2D"/>
                </a:solidFill>
                <a:latin typeface="Sofia Sans Extra Condensed SemiBold"/>
                <a:ea typeface="Sofia Sans Extra Condensed SemiBold"/>
                <a:cs typeface="Sofia Sans Extra Condensed SemiBold"/>
                <a:sym typeface="Sofia Sans Extra Condensed SemiBold"/>
              </a:rPr>
              <a:t>The FIRM Accountant</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pic>
        <p:nvPicPr>
          <p:cNvPr id="763" name="Google Shape;763;p93"/>
          <p:cNvPicPr preferRelativeResize="0"/>
          <p:nvPr/>
        </p:nvPicPr>
        <p:blipFill>
          <a:blip r:embed="rId3">
            <a:alphaModFix/>
          </a:blip>
          <a:stretch>
            <a:fillRect/>
          </a:stretch>
        </p:blipFill>
        <p:spPr>
          <a:xfrm>
            <a:off x="0" y="0"/>
            <a:ext cx="1196575" cy="1196575"/>
          </a:xfrm>
          <a:prstGeom prst="rect">
            <a:avLst/>
          </a:prstGeom>
          <a:noFill/>
          <a:ln>
            <a:noFill/>
          </a:ln>
        </p:spPr>
      </p:pic>
      <p:sp>
        <p:nvSpPr>
          <p:cNvPr id="764" name="Google Shape;764;p93"/>
          <p:cNvSpPr txBox="1"/>
          <p:nvPr/>
        </p:nvSpPr>
        <p:spPr>
          <a:xfrm>
            <a:off x="1337800" y="927375"/>
            <a:ext cx="7473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765" name="Google Shape;765;p93"/>
          <p:cNvSpPr txBox="1"/>
          <p:nvPr/>
        </p:nvSpPr>
        <p:spPr>
          <a:xfrm>
            <a:off x="3684325" y="199900"/>
            <a:ext cx="18591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References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66" name="Google Shape;766;p93"/>
          <p:cNvSpPr txBox="1"/>
          <p:nvPr/>
        </p:nvSpPr>
        <p:spPr>
          <a:xfrm>
            <a:off x="635125" y="1136050"/>
            <a:ext cx="8283300" cy="31401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Char char="●"/>
            </a:pPr>
            <a:r>
              <a:rPr lang="en-GB" sz="1200" u="sng">
                <a:solidFill>
                  <a:schemeClr val="hlink"/>
                </a:solidFill>
                <a:hlinkClick r:id="rId4"/>
              </a:rPr>
              <a:t>https://www.permit.io/blog/what-is-abac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5"/>
              </a:rPr>
              <a:t>https://www.permit.io/blog/what-is-rebac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6"/>
              </a:rPr>
              <a:t>https://permify.co/post/relationship-based-access-control-rebac/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7"/>
              </a:rPr>
              <a:t>https://www.osohq.com/academy/relationship-based-access-control-rebac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8"/>
              </a:rPr>
              <a:t>https://www.descope.com/learn/post/rebac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9"/>
              </a:rPr>
              <a:t>https://zanzibar.tech/2Dy8fNih7E:m:1Y</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0"/>
              </a:rPr>
              <a:t>https://authzed.com/blog/what-is-google-zanzibar</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1"/>
              </a:rPr>
              <a:t>https://workos.com/blog/what-is-rebac-relationship-based-access-control</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2"/>
              </a:rPr>
              <a:t>https://www.permit.io/blog/conditions-vs-relationships-choosing-between-abac-and-rebac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3"/>
              </a:rPr>
              <a:t>https://www.descope.com/blog/post/rbac-vs-rebac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4"/>
              </a:rPr>
              <a:t>https://www.aserto.com/blog/abac-vs-rebac-fine-grained-access-control</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5"/>
              </a:rPr>
              <a:t>https://www.youtube.com/watch?v=oW4QRTke-Oc</a:t>
            </a:r>
            <a:endParaRPr sz="1200">
              <a:solidFill>
                <a:schemeClr val="dk1"/>
              </a:solidFill>
            </a:endParaRPr>
          </a:p>
          <a:p>
            <a:pPr indent="-304800" lvl="0" marL="457200" rtl="0" algn="l">
              <a:spcBef>
                <a:spcPts val="0"/>
              </a:spcBef>
              <a:spcAft>
                <a:spcPts val="0"/>
              </a:spcAft>
              <a:buClr>
                <a:schemeClr val="dk1"/>
              </a:buClr>
              <a:buSzPts val="1200"/>
              <a:buChar char="●"/>
            </a:pPr>
            <a:r>
              <a:rPr lang="en-GB" sz="1200" u="sng">
                <a:solidFill>
                  <a:schemeClr val="hlink"/>
                </a:solidFill>
                <a:hlinkClick r:id="rId16"/>
              </a:rPr>
              <a:t>https://www.youtube.com/watch?v=qn6c-XNLdqw</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94"/>
          <p:cNvSpPr/>
          <p:nvPr>
            <p:ph idx="2" type="pic"/>
          </p:nvPr>
        </p:nvSpPr>
        <p:spPr>
          <a:xfrm>
            <a:off x="632801" y="1273628"/>
            <a:ext cx="2890200" cy="3870000"/>
          </a:xfrm>
          <a:prstGeom prst="rect">
            <a:avLst/>
          </a:prstGeom>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pic>
        <p:nvPicPr>
          <p:cNvPr descr="A close up of a paper&#10;&#10;Description automatically generated" id="202" name="Google Shape;202;p3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03" name="Google Shape;203;p3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04" name="Google Shape;204;p31"/>
          <p:cNvSpPr/>
          <p:nvPr/>
        </p:nvSpPr>
        <p:spPr>
          <a:xfrm>
            <a:off x="12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Clr>
                <a:srgbClr val="000000"/>
              </a:buClr>
              <a:buFont typeface="Arial"/>
              <a:buNone/>
            </a:pPr>
            <a:r>
              <a:t/>
            </a:r>
            <a:endParaRPr sz="1400">
              <a:solidFill>
                <a:schemeClr val="lt1"/>
              </a:solidFill>
              <a:highlight>
                <a:schemeClr val="dk1"/>
              </a:highlight>
              <a:latin typeface="Calibri"/>
              <a:ea typeface="Calibri"/>
              <a:cs typeface="Calibri"/>
              <a:sym typeface="Calibri"/>
            </a:endParaRPr>
          </a:p>
        </p:txBody>
      </p:sp>
      <p:sp>
        <p:nvSpPr>
          <p:cNvPr id="205" name="Google Shape;205;p3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6" name="Google Shape;206;p3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7" name="Google Shape;207;p3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08" name="Google Shape;208;p3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09" name="Google Shape;209;p31"/>
          <p:cNvPicPr preferRelativeResize="0"/>
          <p:nvPr/>
        </p:nvPicPr>
        <p:blipFill>
          <a:blip r:embed="rId5">
            <a:alphaModFix/>
          </a:blip>
          <a:stretch>
            <a:fillRect/>
          </a:stretch>
        </p:blipFill>
        <p:spPr>
          <a:xfrm>
            <a:off x="1263450" y="900250"/>
            <a:ext cx="2518000" cy="3178101"/>
          </a:xfrm>
          <a:prstGeom prst="rect">
            <a:avLst/>
          </a:prstGeom>
          <a:noFill/>
          <a:ln>
            <a:noFill/>
          </a:ln>
        </p:spPr>
      </p:pic>
      <p:sp>
        <p:nvSpPr>
          <p:cNvPr id="210" name="Google Shape;210;p31"/>
          <p:cNvSpPr txBox="1"/>
          <p:nvPr/>
        </p:nvSpPr>
        <p:spPr>
          <a:xfrm>
            <a:off x="4060050" y="1726975"/>
            <a:ext cx="44037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Not this </a:t>
            </a:r>
            <a:r>
              <a:rPr lang="en-GB" sz="3600">
                <a:solidFill>
                  <a:srgbClr val="2D2D2D"/>
                </a:solidFill>
                <a:latin typeface="Sofia Sans Extra Condensed SemiBold"/>
                <a:ea typeface="Sofia Sans Extra Condensed SemiBold"/>
                <a:cs typeface="Sofia Sans Extra Condensed SemiBold"/>
                <a:sym typeface="Sofia Sans Extra Condensed SemiBold"/>
              </a:rPr>
              <a:t>handsome </a:t>
            </a:r>
            <a:r>
              <a:rPr lang="en-GB" sz="3600">
                <a:solidFill>
                  <a:srgbClr val="2D2D2D"/>
                </a:solidFill>
                <a:latin typeface="Sofia Sans Extra Condensed SemiBold"/>
                <a:ea typeface="Sofia Sans Extra Condensed SemiBold"/>
                <a:cs typeface="Sofia Sans Extra Condensed SemiBold"/>
                <a:sym typeface="Sofia Sans Extra Condensed SemiBold"/>
              </a:rPr>
              <a:t>Accountant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with the firm grip</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4" name="Shape 214"/>
        <p:cNvGrpSpPr/>
        <p:nvPr/>
      </p:nvGrpSpPr>
      <p:grpSpPr>
        <a:xfrm>
          <a:off x="0" y="0"/>
          <a:ext cx="0" cy="0"/>
          <a:chOff x="0" y="0"/>
          <a:chExt cx="0" cy="0"/>
        </a:xfrm>
      </p:grpSpPr>
      <p:pic>
        <p:nvPicPr>
          <p:cNvPr descr="A close up of a paper&#10;&#10;Description automatically generated" id="215" name="Google Shape;215;p3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16" name="Google Shape;216;p3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17" name="Google Shape;217;p32"/>
          <p:cNvSpPr/>
          <p:nvPr/>
        </p:nvSpPr>
        <p:spPr>
          <a:xfrm>
            <a:off x="-9469"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18" name="Google Shape;218;p3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9" name="Google Shape;219;p3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0" name="Google Shape;220;p3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21" name="Google Shape;221;p3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22" name="Google Shape;222;p32"/>
          <p:cNvPicPr preferRelativeResize="0"/>
          <p:nvPr/>
        </p:nvPicPr>
        <p:blipFill>
          <a:blip r:embed="rId5">
            <a:alphaModFix/>
          </a:blip>
          <a:stretch>
            <a:fillRect/>
          </a:stretch>
        </p:blipFill>
        <p:spPr>
          <a:xfrm>
            <a:off x="392775" y="1074213"/>
            <a:ext cx="4286250" cy="2962275"/>
          </a:xfrm>
          <a:prstGeom prst="rect">
            <a:avLst/>
          </a:prstGeom>
          <a:noFill/>
          <a:ln>
            <a:noFill/>
          </a:ln>
        </p:spPr>
      </p:pic>
      <p:sp>
        <p:nvSpPr>
          <p:cNvPr id="223" name="Google Shape;223;p32"/>
          <p:cNvSpPr txBox="1"/>
          <p:nvPr/>
        </p:nvSpPr>
        <p:spPr>
          <a:xfrm>
            <a:off x="4779275" y="1371163"/>
            <a:ext cx="4056000" cy="24012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More like this guy with the Firm Accountant looks …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 world can be accrual sometimes</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